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59" r:id="rId5"/>
    <p:sldId id="264" r:id="rId6"/>
    <p:sldId id="260" r:id="rId7"/>
    <p:sldId id="261" r:id="rId8"/>
    <p:sldId id="266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437111"/>
            <a:ext cx="6221288" cy="214439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</a:rPr>
              <a:t>в МАДОУ ЦРР-д/с № 18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</a:rPr>
              <a:t>г.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</a:rPr>
              <a:t>Кропоткин</a:t>
            </a:r>
          </a:p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 pitchFamily="18" charset="0"/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</a:rPr>
              <a:t>2017год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329227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6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Празднование</a:t>
            </a:r>
            <a:br>
              <a:rPr lang="ru-RU" sz="6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Дня семьи, любви и верности</a:t>
            </a:r>
            <a:endParaRPr lang="ru-RU" sz="6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7" name="Picture 3" descr="C:\Documents and Settings\Администратор\Мои документы\Мои рисунки\День семьи\0_63029_8c71802c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96151"/>
            <a:ext cx="3279730" cy="328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0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120___09\IMG_469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1628800"/>
            <a:ext cx="5280025" cy="3960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188640"/>
            <a:ext cx="711817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24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М</a:t>
            </a:r>
            <a:r>
              <a:rPr lang="ru-RU" sz="2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ы </a:t>
            </a:r>
            <a:r>
              <a:rPr lang="ru-RU" sz="24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приглашаем Вас встать в один большой круг и спеть </a:t>
            </a:r>
            <a:r>
              <a:rPr lang="ru-RU" sz="2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дружно «Ромашка – это символ доброты»</a:t>
            </a:r>
            <a:endParaRPr lang="ru-RU" sz="24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eorgia" pitchFamily="18" charset="0"/>
            </a:endParaRPr>
          </a:p>
        </p:txBody>
      </p:sp>
      <p:pic>
        <p:nvPicPr>
          <p:cNvPr id="3074" name="Picture 2" descr="C:\Documents and Settings\Администратор\Мои документы\Мои рисунки\День семьи\0_63029_8c71802c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74" y="4365104"/>
            <a:ext cx="2242403" cy="224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87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>
          <a:xfrm>
            <a:off x="683568" y="404664"/>
            <a:ext cx="8229600" cy="34563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16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Отмечаем День семьи, день заботы и любви!</a:t>
            </a:r>
            <a:br>
              <a:rPr lang="ru-RU" sz="16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</a:br>
            <a:r>
              <a:rPr lang="ru-RU" sz="16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 Человек семьей силен, это точно знает он!</a:t>
            </a:r>
            <a:br>
              <a:rPr lang="ru-RU" sz="16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</a:br>
            <a:r>
              <a:rPr lang="ru-RU" sz="16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 Если есть семейный лад — это лучше всех наград! </a:t>
            </a:r>
            <a:br>
              <a:rPr lang="ru-RU" sz="16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</a:br>
            <a:r>
              <a:rPr lang="ru-RU" sz="16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Если есть любовь большая, то проблемы не мешают! </a:t>
            </a:r>
            <a:br>
              <a:rPr lang="ru-RU" sz="16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</a:br>
            <a:r>
              <a:rPr lang="ru-RU" sz="16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Пусть же процветает верность, </a:t>
            </a:r>
          </a:p>
          <a:p>
            <a:pPr marL="0" indent="0" algn="ctr">
              <a:buFont typeface="Georgia" pitchFamily="18" charset="0"/>
              <a:buNone/>
            </a:pPr>
            <a:r>
              <a:rPr lang="ru-RU" sz="1600" i="1" dirty="0">
                <a:solidFill>
                  <a:srgbClr val="FF0000"/>
                </a:solidFill>
                <a:effectLst/>
                <a:latin typeface="Georgia" pitchFamily="18" charset="0"/>
              </a:rPr>
              <a:t>И</a:t>
            </a:r>
            <a:r>
              <a:rPr lang="ru-RU" sz="1600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 семья, любовь и нежность!</a:t>
            </a:r>
            <a:endParaRPr lang="ru-RU" sz="1600" b="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26" name="Picture 2" descr="F:\120___09\IMG_470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32" y="2137945"/>
            <a:ext cx="6048672" cy="4135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5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120___09\IMG_465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268760"/>
            <a:ext cx="4680521" cy="3508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14400" y="549275"/>
            <a:ext cx="8229600" cy="2232025"/>
          </a:xfrm>
        </p:spPr>
        <p:txBody>
          <a:bodyPr>
            <a:noAutofit/>
          </a:bodyPr>
          <a:lstStyle/>
          <a:p>
            <a:r>
              <a:rPr lang="ru-RU" sz="1600" dirty="0" smtClean="0"/>
              <a:t> </a:t>
            </a:r>
            <a:endParaRPr lang="ru-RU" sz="1600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4895850" y="3068960"/>
            <a:ext cx="4248150" cy="34464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800" b="1" i="1" dirty="0">
                <a:solidFill>
                  <a:srgbClr val="FF0000"/>
                </a:solidFill>
                <a:latin typeface="Georgia" pitchFamily="18" charset="0"/>
              </a:rPr>
              <a:t>Солнце встало, день настал,</a:t>
            </a:r>
            <a:br>
              <a:rPr lang="ru-RU" sz="1800" b="1" i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Georgia" pitchFamily="18" charset="0"/>
              </a:rPr>
              <a:t>Праздник утром рано встал,</a:t>
            </a:r>
            <a:br>
              <a:rPr lang="ru-RU" sz="1800" b="1" i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Georgia" pitchFamily="18" charset="0"/>
              </a:rPr>
              <a:t>И пошёл гулять по свету,</a:t>
            </a:r>
            <a:br>
              <a:rPr lang="ru-RU" sz="1800" b="1" i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Georgia" pitchFamily="18" charset="0"/>
              </a:rPr>
              <a:t>Огибая всю планету.</a:t>
            </a:r>
            <a:br>
              <a:rPr lang="ru-RU" sz="1800" b="1" i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Georgia" pitchFamily="18" charset="0"/>
              </a:rPr>
              <a:t>К нам он тоже забежал,</a:t>
            </a:r>
            <a:br>
              <a:rPr lang="ru-RU" sz="1800" b="1" i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Georgia" pitchFamily="18" charset="0"/>
              </a:rPr>
              <a:t>Счастье, радость всем раздал.</a:t>
            </a:r>
            <a:br>
              <a:rPr lang="ru-RU" sz="1800" b="1" i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Georgia" pitchFamily="18" charset="0"/>
              </a:rPr>
              <a:t>Ведь мы вместе, ты да я,</a:t>
            </a:r>
            <a:br>
              <a:rPr lang="ru-RU" sz="1800" b="1" i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Georgia" pitchFamily="18" charset="0"/>
              </a:rPr>
              <a:t>Очень дружная семья!</a:t>
            </a:r>
            <a:br>
              <a:rPr lang="ru-RU" sz="1800" b="1" i="1" dirty="0">
                <a:solidFill>
                  <a:srgbClr val="FF0000"/>
                </a:solidFill>
                <a:latin typeface="Georgia" pitchFamily="18" charset="0"/>
              </a:rPr>
            </a:br>
            <a:endParaRPr lang="ru-RU" sz="1800" b="1" i="1" dirty="0">
              <a:solidFill>
                <a:srgbClr val="FF0000"/>
              </a:solidFill>
            </a:endParaRPr>
          </a:p>
        </p:txBody>
      </p:sp>
      <p:pic>
        <p:nvPicPr>
          <p:cNvPr id="6" name="Picture 2" descr="C:\Documents and Settings\Администратор\Мои документы\Мои рисунки\День семьи\0_63029_8c71802c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20688"/>
            <a:ext cx="2026379" cy="202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45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Музыкально-хореографическая композиция </a:t>
            </a:r>
            <a:b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</a:b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«Голуби»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r="1575"/>
          <a:stretch>
            <a:fillRect/>
          </a:stretch>
        </p:blipFill>
        <p:spPr bwMode="auto">
          <a:xfrm>
            <a:off x="395536" y="1700808"/>
            <a:ext cx="4104456" cy="3367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4860032" y="2420888"/>
            <a:ext cx="4176712" cy="187166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800" b="1" i="1" dirty="0">
                <a:solidFill>
                  <a:srgbClr val="FF0000"/>
                </a:solidFill>
                <a:latin typeface="Bookman Old Style" pitchFamily="18" charset="0"/>
              </a:rPr>
              <a:t>Божественные дивные </a:t>
            </a:r>
            <a:r>
              <a:rPr lang="ru-RU" sz="1800" b="1" i="1" dirty="0" smtClean="0">
                <a:solidFill>
                  <a:srgbClr val="FF0000"/>
                </a:solidFill>
                <a:latin typeface="Bookman Old Style" pitchFamily="18" charset="0"/>
              </a:rPr>
              <a:t>создания...</a:t>
            </a:r>
            <a:r>
              <a:rPr lang="ru-RU" sz="1800" b="1" i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1800" b="1" i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Bookman Old Style" pitchFamily="18" charset="0"/>
              </a:rPr>
              <a:t>Как будто с небом слились в вышине...</a:t>
            </a:r>
            <a:br>
              <a:rPr lang="ru-RU" sz="1800" b="1" i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Bookman Old Style" pitchFamily="18" charset="0"/>
              </a:rPr>
              <a:t>Душевных форм их лик и очертанье...</a:t>
            </a:r>
            <a:br>
              <a:rPr lang="ru-RU" sz="1800" b="1" i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Bookman Old Style" pitchFamily="18" charset="0"/>
              </a:rPr>
              <a:t>Рождают чувства светлые в душе...</a:t>
            </a:r>
          </a:p>
        </p:txBody>
      </p:sp>
      <p:pic>
        <p:nvPicPr>
          <p:cNvPr id="1027" name="Picture 3" descr="F:\120___09\IMG_4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21088"/>
            <a:ext cx="2721329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69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512511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Танцевальная композиция  «Ромашки»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267744" y="5333010"/>
            <a:ext cx="4717032" cy="12643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i="1" dirty="0">
                <a:solidFill>
                  <a:srgbClr val="C00000"/>
                </a:solidFill>
                <a:latin typeface="Georgia" pitchFamily="18" charset="0"/>
              </a:rPr>
              <a:t>Пусть дети и взрослые помнят всегда – </a:t>
            </a:r>
            <a:br>
              <a:rPr lang="ru-RU" sz="1400" b="1" i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1400" b="1" i="1" dirty="0">
                <a:solidFill>
                  <a:srgbClr val="C00000"/>
                </a:solidFill>
                <a:latin typeface="Georgia" pitchFamily="18" charset="0"/>
              </a:rPr>
              <a:t>Семья – это главное! Через года,</a:t>
            </a:r>
            <a:br>
              <a:rPr lang="ru-RU" sz="1400" b="1" i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1400" b="1" i="1" dirty="0">
                <a:solidFill>
                  <a:srgbClr val="C00000"/>
                </a:solidFill>
                <a:latin typeface="Georgia" pitchFamily="18" charset="0"/>
              </a:rPr>
              <a:t>Сумейте вы счастье свое пронести,</a:t>
            </a:r>
            <a:br>
              <a:rPr lang="ru-RU" sz="1400" b="1" i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1400" b="1" i="1" dirty="0">
                <a:solidFill>
                  <a:srgbClr val="C00000"/>
                </a:solidFill>
                <a:latin typeface="Georgia" pitchFamily="18" charset="0"/>
              </a:rPr>
              <a:t>Пускай только лучшее ждет впереди!</a:t>
            </a:r>
            <a:br>
              <a:rPr lang="ru-RU" sz="1400" b="1" i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1800" b="1" i="1" dirty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1800" b="1" i="1" dirty="0">
                <a:solidFill>
                  <a:srgbClr val="C00000"/>
                </a:solidFill>
                <a:latin typeface="Century Schoolbook" pitchFamily="18" charset="0"/>
              </a:rPr>
            </a:br>
            <a:endParaRPr lang="ru-RU" sz="1800" b="1" i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pic>
        <p:nvPicPr>
          <p:cNvPr id="3075" name="Picture 3" descr="F:\120___09\IMG_466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968552" cy="3726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4814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Дошколята подготовили стихи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44824"/>
            <a:ext cx="4320479" cy="344728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300" b="1" i="1" dirty="0">
                <a:solidFill>
                  <a:srgbClr val="FF0000"/>
                </a:solidFill>
                <a:latin typeface="Georgia" pitchFamily="18" charset="0"/>
              </a:rPr>
              <a:t>В Международный День Семьи,</a:t>
            </a:r>
            <a:br>
              <a:rPr lang="ru-RU" sz="2300" b="1" i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300" b="1" i="1" dirty="0">
                <a:solidFill>
                  <a:srgbClr val="FF0000"/>
                </a:solidFill>
                <a:latin typeface="Georgia" pitchFamily="18" charset="0"/>
              </a:rPr>
              <a:t>Вас дружно поздравляем!</a:t>
            </a:r>
            <a:br>
              <a:rPr lang="ru-RU" sz="2300" b="1" i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300" b="1" i="1" dirty="0">
                <a:solidFill>
                  <a:srgbClr val="FF0000"/>
                </a:solidFill>
                <a:latin typeface="Georgia" pitchFamily="18" charset="0"/>
              </a:rPr>
              <a:t>С союзом крепким, и в любви</a:t>
            </a:r>
            <a:br>
              <a:rPr lang="ru-RU" sz="2300" b="1" i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300" b="1" i="1" dirty="0">
                <a:solidFill>
                  <a:srgbClr val="FF0000"/>
                </a:solidFill>
                <a:latin typeface="Georgia" pitchFamily="18" charset="0"/>
              </a:rPr>
              <a:t>Жить долго пожелаем</a:t>
            </a:r>
            <a:r>
              <a:rPr lang="ru-RU" sz="2300" b="1" i="1" dirty="0" smtClean="0">
                <a:solidFill>
                  <a:srgbClr val="FF0000"/>
                </a:solidFill>
                <a:latin typeface="Georgia" pitchFamily="18" charset="0"/>
              </a:rPr>
              <a:t>!</a:t>
            </a:r>
          </a:p>
          <a:p>
            <a:pPr algn="ctr"/>
            <a:endParaRPr lang="ru-RU" sz="2300" b="1" i="1" dirty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ru-RU" sz="2300" b="1" i="1" dirty="0">
                <a:solidFill>
                  <a:srgbClr val="FF0000"/>
                </a:solidFill>
                <a:latin typeface="Georgia" pitchFamily="18" charset="0"/>
              </a:rPr>
              <a:t>Пусть дети старших никогда</a:t>
            </a:r>
            <a:br>
              <a:rPr lang="ru-RU" sz="2300" b="1" i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300" b="1" i="1" dirty="0">
                <a:solidFill>
                  <a:srgbClr val="FF0000"/>
                </a:solidFill>
                <a:latin typeface="Georgia" pitchFamily="18" charset="0"/>
              </a:rPr>
              <a:t>Ни в чем не огорчают!</a:t>
            </a:r>
            <a:br>
              <a:rPr lang="ru-RU" sz="2300" b="1" i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300" b="1" i="1" dirty="0">
                <a:solidFill>
                  <a:srgbClr val="FF0000"/>
                </a:solidFill>
                <a:latin typeface="Georgia" pitchFamily="18" charset="0"/>
              </a:rPr>
              <a:t>А папа с мамой малышей</a:t>
            </a:r>
            <a:br>
              <a:rPr lang="ru-RU" sz="2300" b="1" i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300" b="1" i="1" dirty="0">
                <a:solidFill>
                  <a:srgbClr val="FF0000"/>
                </a:solidFill>
                <a:latin typeface="Georgia" pitchFamily="18" charset="0"/>
              </a:rPr>
              <a:t>Заботой окружают</a:t>
            </a:r>
            <a:r>
              <a:rPr lang="ru-RU" sz="2300" b="1" i="1" dirty="0" smtClean="0">
                <a:solidFill>
                  <a:srgbClr val="FF0000"/>
                </a:solidFill>
                <a:latin typeface="Georgia" pitchFamily="18" charset="0"/>
              </a:rPr>
              <a:t>!</a:t>
            </a:r>
          </a:p>
          <a:p>
            <a:pPr algn="ctr"/>
            <a:endParaRPr lang="ru-RU" sz="2300" b="1" i="1" dirty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ru-RU" sz="2300" b="1" i="1" dirty="0">
                <a:solidFill>
                  <a:srgbClr val="FF0000"/>
                </a:solidFill>
                <a:latin typeface="Georgia" pitchFamily="18" charset="0"/>
              </a:rPr>
              <a:t>Для сердца - праздника, тепла</a:t>
            </a:r>
            <a:br>
              <a:rPr lang="ru-RU" sz="2300" b="1" i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300" b="1" i="1" dirty="0">
                <a:solidFill>
                  <a:srgbClr val="FF0000"/>
                </a:solidFill>
                <a:latin typeface="Georgia" pitchFamily="18" charset="0"/>
              </a:rPr>
              <a:t>И радости в общении!</a:t>
            </a:r>
            <a:br>
              <a:rPr lang="ru-RU" sz="2300" b="1" i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300" b="1" i="1" dirty="0">
                <a:solidFill>
                  <a:srgbClr val="FF0000"/>
                </a:solidFill>
                <a:latin typeface="Georgia" pitchFamily="18" charset="0"/>
              </a:rPr>
              <a:t>Желаем с близкими всегда</a:t>
            </a:r>
            <a:br>
              <a:rPr lang="ru-RU" sz="2300" b="1" i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300" b="1" i="1" dirty="0">
                <a:solidFill>
                  <a:srgbClr val="FF0000"/>
                </a:solidFill>
                <a:latin typeface="Georgia" pitchFamily="18" charset="0"/>
              </a:rPr>
              <a:t>Быть в лучших отношениях!</a:t>
            </a:r>
          </a:p>
          <a:p>
            <a:endParaRPr lang="ru-RU" dirty="0"/>
          </a:p>
        </p:txBody>
      </p:sp>
      <p:pic>
        <p:nvPicPr>
          <p:cNvPr id="5" name="Picture 2" descr="F:\120___09\IMG_465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24847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6910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Конкурс «Мой дом – моя крепость»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5157192"/>
            <a:ext cx="6372200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i="1" dirty="0">
                <a:solidFill>
                  <a:srgbClr val="FF0000"/>
                </a:solidFill>
                <a:latin typeface="Century Schoolbook" pitchFamily="18" charset="0"/>
              </a:rPr>
              <a:t>Давайте семейные ценности чтить,</a:t>
            </a:r>
            <a:br>
              <a:rPr lang="ru-RU" sz="1800" b="1" i="1" dirty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Century Schoolbook" pitchFamily="18" charset="0"/>
              </a:rPr>
              <a:t>Давайте всегда своих близких любить,</a:t>
            </a:r>
            <a:br>
              <a:rPr lang="ru-RU" sz="1800" b="1" i="1" dirty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Century Schoolbook" pitchFamily="18" charset="0"/>
              </a:rPr>
              <a:t>Ведь только в семье мы поддержку найдем,</a:t>
            </a:r>
            <a:br>
              <a:rPr lang="ru-RU" sz="1800" b="1" i="1" dirty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Century Schoolbook" pitchFamily="18" charset="0"/>
              </a:rPr>
              <a:t>Пусть будет всегда полной чашей ваш </a:t>
            </a:r>
            <a:r>
              <a:rPr lang="ru-RU" sz="1800" b="1" i="1" dirty="0" smtClean="0">
                <a:solidFill>
                  <a:srgbClr val="FF0000"/>
                </a:solidFill>
                <a:latin typeface="Century Schoolbook" pitchFamily="18" charset="0"/>
              </a:rPr>
              <a:t>дом</a:t>
            </a:r>
            <a:r>
              <a:rPr lang="ru-RU" sz="1800" b="1" i="1" dirty="0">
                <a:solidFill>
                  <a:srgbClr val="FF0000"/>
                </a:solidFill>
                <a:latin typeface="Century Schoolbook" pitchFamily="18" charset="0"/>
              </a:rPr>
              <a:t>!</a:t>
            </a:r>
          </a:p>
        </p:txBody>
      </p:sp>
      <p:pic>
        <p:nvPicPr>
          <p:cNvPr id="4098" name="Picture 2" descr="F:\120___09\IMG_466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518457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4168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820472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Загадаем  желания , и пусть они обязательно сбудутся</a:t>
            </a:r>
            <a:endParaRPr lang="ru-RU" sz="32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pic>
        <p:nvPicPr>
          <p:cNvPr id="5123" name="Picture 3" descr="F:\120___09\IMG_468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124744"/>
            <a:ext cx="5616624" cy="4214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91680" y="5517232"/>
            <a:ext cx="6512511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itchFamily="66" charset="0"/>
              </a:rPr>
              <a:t>Раз, два, три шарик – лети…</a:t>
            </a:r>
          </a:p>
        </p:txBody>
      </p:sp>
      <p:pic>
        <p:nvPicPr>
          <p:cNvPr id="6" name="Picture 3" descr="C:\Documents and Settings\Администратор\Мои документы\Мои рисунки\День семьи\104274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10003">
            <a:off x="172898" y="4256815"/>
            <a:ext cx="2648170" cy="270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4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2" y="260350"/>
            <a:ext cx="712879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Танцевальная композиция «Ромашковые поля»</a:t>
            </a:r>
            <a:endParaRPr lang="ru-RU" sz="36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pic>
        <p:nvPicPr>
          <p:cNvPr id="5122" name="Picture 2" descr="F:\120___09\IMG_467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484784"/>
            <a:ext cx="6337300" cy="4752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C:\Documents and Settings\Администратор\Мои документы\Мои рисунки\День семьи\44498851_39632978_1234557683_0_c734_638ca681_X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78" y="4869160"/>
            <a:ext cx="2313222" cy="17349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16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11817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Веселые конкурсы </a:t>
            </a:r>
            <a:br>
              <a:rPr lang="ru-RU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</a:br>
            <a:r>
              <a:rPr lang="ru-RU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«Семейный отдых», «Морской пейзаж»</a:t>
            </a:r>
            <a:endParaRPr lang="ru-RU" sz="36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pic>
        <p:nvPicPr>
          <p:cNvPr id="6146" name="Picture 2" descr="F:\120___09\IMG_469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132856"/>
            <a:ext cx="4121545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F:\120___09\IMG_469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132856"/>
            <a:ext cx="397956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Documents and Settings\Администратор\Мои документы\Мои рисунки\День семьи\1042740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10003">
            <a:off x="3280739" y="4256814"/>
            <a:ext cx="2648170" cy="270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4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372</TotalTime>
  <Words>104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Празднование Дня семьи, любви и верности</vt:lpstr>
      <vt:lpstr> </vt:lpstr>
      <vt:lpstr>Музыкально-хореографическая композиция  «Голуби»</vt:lpstr>
      <vt:lpstr>Танцевальная композиция  «Ромашки»</vt:lpstr>
      <vt:lpstr>Дошколята подготовили стихи</vt:lpstr>
      <vt:lpstr>Конкурс «Мой дом – моя крепость»</vt:lpstr>
      <vt:lpstr>Загадаем  желания , и пусть они обязательно сбудутся</vt:lpstr>
      <vt:lpstr>Танцевальная композиция «Ромашковые поля»</vt:lpstr>
      <vt:lpstr>Веселые конкурсы  «Семейный отдых», «Морской пейзаж»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семьи, любви и вернсоти в МАДОУ ЦРР-д/с № 18 г. Кропоткин</dc:title>
  <cp:lastModifiedBy>Владелец</cp:lastModifiedBy>
  <cp:revision>14</cp:revision>
  <dcterms:modified xsi:type="dcterms:W3CDTF">2017-07-07T12:46:40Z</dcterms:modified>
</cp:coreProperties>
</file>