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90A3-C90C-4DA5-B241-D66F7AED078C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7AE-E32D-475C-86D4-29966ABCA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90A3-C90C-4DA5-B241-D66F7AED078C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7AE-E32D-475C-86D4-29966ABCA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90A3-C90C-4DA5-B241-D66F7AED078C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7AE-E32D-475C-86D4-29966ABCA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90A3-C90C-4DA5-B241-D66F7AED078C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7AE-E32D-475C-86D4-29966ABCA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90A3-C90C-4DA5-B241-D66F7AED078C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7AE-E32D-475C-86D4-29966ABCA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90A3-C90C-4DA5-B241-D66F7AED078C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7AE-E32D-475C-86D4-29966ABCA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90A3-C90C-4DA5-B241-D66F7AED078C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7AE-E32D-475C-86D4-29966ABCA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90A3-C90C-4DA5-B241-D66F7AED078C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7AE-E32D-475C-86D4-29966ABCA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90A3-C90C-4DA5-B241-D66F7AED078C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7AE-E32D-475C-86D4-29966ABCA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90A3-C90C-4DA5-B241-D66F7AED078C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7AE-E32D-475C-86D4-29966ABCA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90A3-C90C-4DA5-B241-D66F7AED078C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E197AE-E32D-475C-86D4-29966ABCA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2190A3-C90C-4DA5-B241-D66F7AED078C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E197AE-E32D-475C-86D4-29966ABCA6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9.wdp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центр развития ребенка – детский сад № 18 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города Кропоткин муниципального образования Кавказский район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72560" cy="4286280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Формирование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правильного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речевого дыхания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дошкольников с общим недоразвитием речи</a:t>
            </a:r>
            <a:endParaRPr lang="ru-RU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 учителя – логопеды: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Чукина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Е.Т., Плотникова А.Г., Муравлева Э.А.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42918"/>
            <a:ext cx="7970738" cy="150019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функциональное  оборудование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7772400" cy="4071966"/>
          </a:xfrm>
        </p:spPr>
        <p:txBody>
          <a:bodyPr>
            <a:normAutofit/>
          </a:bodyPr>
          <a:lstStyle/>
          <a:p>
            <a:pPr lvl="0">
              <a:lnSpc>
                <a:spcPct val="160000"/>
              </a:lnSpc>
            </a:pPr>
            <a:r>
              <a:rPr lang="ru-RU" sz="2400" dirty="0" smtClean="0">
                <a:latin typeface="Bookman Old Style" pitchFamily="18" charset="0"/>
              </a:rPr>
              <a:t>- контейнеры с различными мячиками;</a:t>
            </a:r>
          </a:p>
          <a:p>
            <a:pPr lvl="0">
              <a:lnSpc>
                <a:spcPct val="160000"/>
              </a:lnSpc>
            </a:pPr>
            <a:r>
              <a:rPr lang="ru-RU" sz="2400" dirty="0" smtClean="0">
                <a:latin typeface="Bookman Old Style" pitchFamily="18" charset="0"/>
              </a:rPr>
              <a:t>- </a:t>
            </a:r>
            <a:r>
              <a:rPr lang="ru-RU" sz="2400" dirty="0" err="1" smtClean="0">
                <a:latin typeface="Bookman Old Style" pitchFamily="18" charset="0"/>
              </a:rPr>
              <a:t>фитоболы</a:t>
            </a:r>
            <a:r>
              <a:rPr lang="en-US" sz="2400" dirty="0" smtClean="0">
                <a:latin typeface="Bookman Old Style" pitchFamily="18" charset="0"/>
              </a:rPr>
              <a:t>;</a:t>
            </a:r>
            <a:endParaRPr lang="ru-RU" sz="2400" dirty="0" smtClean="0">
              <a:latin typeface="Bookman Old Style" pitchFamily="18" charset="0"/>
            </a:endParaRPr>
          </a:p>
          <a:p>
            <a:pPr lvl="0">
              <a:lnSpc>
                <a:spcPct val="160000"/>
              </a:lnSpc>
            </a:pPr>
            <a:r>
              <a:rPr lang="ru-RU" sz="2400" dirty="0" smtClean="0">
                <a:latin typeface="Bookman Old Style" pitchFamily="18" charset="0"/>
              </a:rPr>
              <a:t>- пузырьковая колонна</a:t>
            </a:r>
            <a:r>
              <a:rPr lang="en-US" sz="2400" dirty="0" smtClean="0">
                <a:latin typeface="Bookman Old Style" pitchFamily="18" charset="0"/>
              </a:rPr>
              <a:t>;</a:t>
            </a:r>
            <a:endParaRPr lang="ru-RU" sz="2400" dirty="0" smtClean="0">
              <a:latin typeface="Bookman Old Style" pitchFamily="18" charset="0"/>
            </a:endParaRPr>
          </a:p>
          <a:p>
            <a:pPr lvl="0">
              <a:lnSpc>
                <a:spcPct val="160000"/>
              </a:lnSpc>
            </a:pPr>
            <a:r>
              <a:rPr lang="ru-RU" sz="2400" dirty="0" smtClean="0">
                <a:latin typeface="Bookman Old Style" pitchFamily="18" charset="0"/>
              </a:rPr>
              <a:t>- подвесные конструкции</a:t>
            </a:r>
            <a:r>
              <a:rPr lang="en-US" sz="2400" dirty="0" smtClean="0">
                <a:latin typeface="Bookman Old Style" pitchFamily="18" charset="0"/>
              </a:rPr>
              <a:t>;</a:t>
            </a:r>
            <a:endParaRPr lang="ru-RU" sz="2400" dirty="0" smtClean="0">
              <a:latin typeface="Bookman Old Style" pitchFamily="18" charset="0"/>
            </a:endParaRPr>
          </a:p>
          <a:p>
            <a:pPr lvl="0">
              <a:lnSpc>
                <a:spcPct val="160000"/>
              </a:lnSpc>
            </a:pPr>
            <a:r>
              <a:rPr lang="ru-RU" sz="2400" dirty="0" smtClean="0">
                <a:latin typeface="Bookman Old Style" pitchFamily="18" charset="0"/>
              </a:rPr>
              <a:t>- массажные коврики</a:t>
            </a:r>
            <a:r>
              <a:rPr lang="en-US" sz="2400" dirty="0" smtClean="0">
                <a:latin typeface="Bookman Old Style" pitchFamily="18" charset="0"/>
              </a:rPr>
              <a:t>;</a:t>
            </a:r>
            <a:endParaRPr lang="ru-RU" sz="2400" dirty="0" smtClean="0">
              <a:latin typeface="Bookman Old Style" pitchFamily="18" charset="0"/>
            </a:endParaRPr>
          </a:p>
          <a:p>
            <a:pPr lvl="0">
              <a:lnSpc>
                <a:spcPct val="160000"/>
              </a:lnSpc>
            </a:pPr>
            <a:r>
              <a:rPr lang="ru-RU" sz="2400" dirty="0" smtClean="0">
                <a:latin typeface="Bookman Old Style" pitchFamily="18" charset="0"/>
              </a:rPr>
              <a:t>- фонотека.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7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8429684" cy="5643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85918" y="1214422"/>
            <a:ext cx="5072098" cy="16430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Блоки  ПФО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596" y="3929066"/>
            <a:ext cx="3857652" cy="142876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РЕЛАКСАЦИОННЫЙ</a:t>
            </a: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86314" y="3929066"/>
            <a:ext cx="3714776" cy="142876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АКТИВАЦИОННЫЙ</a:t>
            </a:r>
            <a:endParaRPr lang="ru-RU" b="1" dirty="0">
              <a:latin typeface="Bookman Old Style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625182" y="2875356"/>
            <a:ext cx="1285884" cy="8215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697149" y="2839638"/>
            <a:ext cx="1214447" cy="9644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7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3357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800" b="1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Условие реализации 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наличие организованной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мультисенсорной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среды.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21431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Аспекты комплексного воздействия осуществляются: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500306"/>
            <a:ext cx="7772400" cy="35004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400" b="1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узкими специалистами во время образовательной 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деятельности и в индивидуальной работе;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воспитателями в разных режимных моментах.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64294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Выполнять упражнения необходимо: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8185052" cy="46434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Bookman Old Style" pitchFamily="18" charset="0"/>
              </a:rPr>
              <a:t>- в хорошо проветриваемом помещении или на свежем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Bookman Old Style" pitchFamily="18" charset="0"/>
              </a:rPr>
              <a:t>  воздухе;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>
                <a:latin typeface="Bookman Old Style" pitchFamily="18" charset="0"/>
              </a:rPr>
              <a:t>- соблюдая температурный режим 18-20</a:t>
            </a:r>
            <a:r>
              <a:rPr lang="ru-RU" sz="1800" baseline="30000" dirty="0" smtClean="0">
                <a:latin typeface="Bookman Old Style" pitchFamily="18" charset="0"/>
              </a:rPr>
              <a:t>о</a:t>
            </a:r>
            <a:r>
              <a:rPr lang="ru-RU" sz="1800" dirty="0" smtClean="0">
                <a:latin typeface="Bookman Old Style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Bookman Old Style" pitchFamily="18" charset="0"/>
              </a:rPr>
              <a:t>- не более 10 – 15 минут;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Bookman Old Style" pitchFamily="18" charset="0"/>
              </a:rPr>
              <a:t>- только в свободной и удобной одежде;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Bookman Old Style" pitchFamily="18" charset="0"/>
              </a:rPr>
              <a:t>- соблюдая правило: вдыхать через нос;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Bookman Old Style" pitchFamily="18" charset="0"/>
              </a:rPr>
              <a:t>- в хорошем эмоциональном состоянии;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Bookman Old Style" pitchFamily="18" charset="0"/>
              </a:rPr>
              <a:t>- с ребенком, у которого нет заболевания органов дыхания в 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Bookman Old Style" pitchFamily="18" charset="0"/>
              </a:rPr>
              <a:t>  острой фазе.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7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530352" y="980728"/>
            <a:ext cx="8042176" cy="159101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Определение объема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воздуха 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легких прибором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Спирометр детский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DSC_005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3000372"/>
            <a:ext cx="3890712" cy="317333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_0055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38" y="2928934"/>
            <a:ext cx="4143404" cy="324477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142876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Этапы работы</a:t>
            </a:r>
            <a:endParaRPr lang="ru-RU" sz="3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796038"/>
          </a:xfrm>
        </p:spPr>
        <p:txBody>
          <a:bodyPr/>
          <a:lstStyle/>
          <a:p>
            <a:pPr marL="457200" indent="-4572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должны проходить в строгой последовательности; </a:t>
            </a:r>
          </a:p>
          <a:p>
            <a:pPr marL="457200" indent="-457200">
              <a:buFontTx/>
              <a:buChar char="-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457200" indent="-4572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регламентируются только результатами работы.</a:t>
            </a:r>
          </a:p>
          <a:p>
            <a:pPr marL="457200" indent="-4572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42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14422"/>
            <a:ext cx="7772400" cy="23574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этап 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создание фундамента для формирования правильного дыхания.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36393-2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429000"/>
            <a:ext cx="6438888" cy="2700421"/>
          </a:xfrm>
          <a:prstGeom prst="rect">
            <a:avLst/>
          </a:prstGeom>
          <a:ln w="127000" cap="rnd">
            <a:solidFill>
              <a:schemeClr val="tx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7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28670"/>
            <a:ext cx="7772400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Упражнение «Великаны»</a:t>
            </a:r>
          </a:p>
          <a:p>
            <a:endParaRPr lang="ru-RU" dirty="0"/>
          </a:p>
        </p:txBody>
      </p:sp>
      <p:pic>
        <p:nvPicPr>
          <p:cNvPr id="4" name="Рисунок 3" descr="DSC_0049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728" y="2071678"/>
            <a:ext cx="5965041" cy="397669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7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27142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Bookman Old Style" pitchFamily="18" charset="0"/>
              </a:rPr>
              <a:t>II</a:t>
            </a:r>
            <a:r>
              <a:rPr lang="ru-RU" sz="3600" b="1" dirty="0" smtClean="0">
                <a:latin typeface="Bookman Old Style" pitchFamily="18" charset="0"/>
              </a:rPr>
              <a:t> этап – </a:t>
            </a:r>
            <a:r>
              <a:rPr lang="ru-RU" sz="2800" dirty="0" smtClean="0">
                <a:latin typeface="Bookman Old Style" pitchFamily="18" charset="0"/>
              </a:rPr>
              <a:t>тренировка дыхательных мышц.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Рисунок 3" descr="81178582_large_deti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286124"/>
            <a:ext cx="2960947" cy="3786190"/>
          </a:xfrm>
          <a:prstGeom prst="rect">
            <a:avLst/>
          </a:prstGeom>
        </p:spPr>
      </p:pic>
      <p:pic>
        <p:nvPicPr>
          <p:cNvPr id="5" name="Рисунок 4" descr="96005222_1__12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1432170" cy="857256"/>
          </a:xfrm>
          <a:prstGeom prst="rect">
            <a:avLst/>
          </a:prstGeom>
        </p:spPr>
      </p:pic>
      <p:pic>
        <p:nvPicPr>
          <p:cNvPr id="6" name="Рисунок 5" descr="96005222_1__12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69398">
            <a:off x="6020829" y="3240079"/>
            <a:ext cx="1432170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3571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14422"/>
            <a:ext cx="7899300" cy="5072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800" b="1" dirty="0" smtClean="0">
              <a:latin typeface="Bookman Old Style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Здоровьесберегающие технологии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механизм, позволяющий изменить устойчивую тенденцию ухудшения здоровья детей.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142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9286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Упражнение «Медузы»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DSC_005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054" y="3429000"/>
            <a:ext cx="4036215" cy="269081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_005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876" y="1857364"/>
            <a:ext cx="3929058" cy="26193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7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28736"/>
            <a:ext cx="7772400" cy="2785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III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этап  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формирование активного вдоха, регуляция дыхательного ритма.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44046_html_17ce6b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357562"/>
            <a:ext cx="3011217" cy="2882648"/>
          </a:xfrm>
          <a:prstGeom prst="rect">
            <a:avLst/>
          </a:prstGeom>
          <a:ln w="127000" cap="rnd">
            <a:solidFill>
              <a:schemeClr val="tx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7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8429684" cy="55721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Упражнение «Ветер, ветерок, ветрище» 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Упражнение «Ловцы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         жемчуга»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DSC_008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100" y="1571612"/>
            <a:ext cx="3286148" cy="257746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_0070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277246" y="2856945"/>
            <a:ext cx="4123302" cy="28191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7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14422"/>
            <a:ext cx="8185052" cy="29999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IV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этап -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автоматизация  диафрагмального  дыхания, формирование собственного речевого дыхания.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image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714752"/>
            <a:ext cx="3662031" cy="2717688"/>
          </a:xfrm>
          <a:prstGeom prst="rect">
            <a:avLst/>
          </a:prstGeom>
          <a:ln w="127000" cap="rnd">
            <a:solidFill>
              <a:schemeClr val="tx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142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36712"/>
            <a:ext cx="8218112" cy="5616624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Упражнение «Пожарные»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Упражнение «Насос»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836" y="1700808"/>
            <a:ext cx="3707904" cy="2780928"/>
          </a:xfrm>
          <a:prstGeom prst="rect">
            <a:avLst/>
          </a:prstGeom>
          <a:ln w="127000" cap="rnd">
            <a:solidFill>
              <a:schemeClr val="tx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4433" y="3429000"/>
            <a:ext cx="4032448" cy="3024336"/>
          </a:xfrm>
          <a:prstGeom prst="rect">
            <a:avLst/>
          </a:prstGeom>
          <a:ln w="127000" cap="rnd">
            <a:solidFill>
              <a:schemeClr val="tx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28670"/>
            <a:ext cx="7772400" cy="785818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Bookman Old Style" pitchFamily="18" charset="0"/>
              </a:rPr>
              <a:t>Результат работы:</a:t>
            </a:r>
            <a:endParaRPr lang="ru-RU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7772400" cy="3643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сформировали у детей навык произвольной 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двигательной активности;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вызвали и закрепили энергетически экономный тип дыхания и паттерн;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обеспечили комплексное развитие всех систем речи.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Bookman Old Style" pitchFamily="18" charset="0"/>
              </a:rPr>
              <a:t>Спасибо за внимание!</a:t>
            </a:r>
            <a:endParaRPr lang="ru-RU" sz="4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6215082"/>
            <a:ext cx="7772400" cy="14243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285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42984"/>
            <a:ext cx="7772400" cy="38576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Дыхание 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совокупность процессов, обеспечивающих поступление из атмосферного воздуха в организм кислорода, использование его и удаление из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организма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углекислого газа.</a:t>
            </a:r>
          </a:p>
        </p:txBody>
      </p:sp>
      <p:pic>
        <p:nvPicPr>
          <p:cNvPr id="5" name="Рисунок 4" descr="e5d192a8bc2d1b5e0528cac8f97798429f005148.png"/>
          <p:cNvPicPr>
            <a:picLocks noChangeAspect="1"/>
          </p:cNvPicPr>
          <p:nvPr/>
        </p:nvPicPr>
        <p:blipFill>
          <a:blip r:embed="rId2" cstate="print">
            <a:lum bright="96000"/>
          </a:blip>
          <a:stretch>
            <a:fillRect/>
          </a:stretch>
        </p:blipFill>
        <p:spPr>
          <a:xfrm>
            <a:off x="5875611" y="3286124"/>
            <a:ext cx="2579896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142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42918"/>
            <a:ext cx="7772400" cy="3571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642918"/>
            <a:ext cx="4286280" cy="11430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428868"/>
            <a:ext cx="3071834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ВНЕШНЕЕ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428868"/>
            <a:ext cx="3286148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ВНУТРЕННЕЕ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357422" y="1785926"/>
            <a:ext cx="714380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72132" y="1785926"/>
            <a:ext cx="714380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00034" y="4214818"/>
            <a:ext cx="3143272" cy="192882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Поступление </a:t>
            </a:r>
          </a:p>
          <a:p>
            <a:pPr algn="ctr"/>
            <a:r>
              <a:rPr lang="ru-RU" dirty="0" smtClean="0"/>
              <a:t>кислорода в лёгкие , </a:t>
            </a:r>
          </a:p>
          <a:p>
            <a:pPr algn="ctr"/>
            <a:r>
              <a:rPr lang="ru-RU" dirty="0" smtClean="0"/>
              <a:t>выделение </a:t>
            </a:r>
          </a:p>
          <a:p>
            <a:pPr algn="ctr"/>
            <a:r>
              <a:rPr lang="ru-RU" dirty="0" smtClean="0"/>
              <a:t>углекислого газа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4214818"/>
            <a:ext cx="3214710" cy="192882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Насыщение</a:t>
            </a:r>
          </a:p>
          <a:p>
            <a:pPr algn="ctr"/>
            <a:r>
              <a:rPr lang="ru-RU" dirty="0" smtClean="0"/>
              <a:t> кислородом </a:t>
            </a:r>
          </a:p>
          <a:p>
            <a:pPr algn="ctr"/>
            <a:r>
              <a:rPr lang="ru-RU" dirty="0" smtClean="0"/>
              <a:t>тканей и органов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608117" y="3821115"/>
            <a:ext cx="78581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6394463" y="3821115"/>
            <a:ext cx="78581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7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8501122" cy="58579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08" y="1000108"/>
            <a:ext cx="4357718" cy="1143008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Дыхание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3500438"/>
            <a:ext cx="3429024" cy="1643074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физиологическое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3500438"/>
            <a:ext cx="3643338" cy="1643074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Bookman Old Style" pitchFamily="18" charset="0"/>
              </a:rPr>
              <a:t>речевое</a:t>
            </a:r>
            <a:endParaRPr lang="ru-RU" sz="2600" b="1" dirty="0">
              <a:latin typeface="Bookman Old Style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000232" y="2428868"/>
            <a:ext cx="1357322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250661" y="2393149"/>
            <a:ext cx="1357322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7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00042"/>
            <a:ext cx="7772400" cy="5715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785794"/>
            <a:ext cx="6786610" cy="714380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Типы физиологического дыхания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2786058"/>
            <a:ext cx="2928958" cy="1143008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Bookman Old Style" pitchFamily="18" charset="0"/>
              </a:rPr>
              <a:t>верхнереберный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2786058"/>
            <a:ext cx="2928958" cy="1143008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Bookman Old Style" pitchFamily="18" charset="0"/>
              </a:rPr>
              <a:t>грудной</a:t>
            </a:r>
            <a:endParaRPr lang="ru-RU" sz="2200" b="1" dirty="0"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57422" y="4500570"/>
            <a:ext cx="4357718" cy="12144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грудобрюшной</a:t>
            </a:r>
          </a:p>
          <a:p>
            <a:pPr algn="ctr"/>
            <a:r>
              <a:rPr lang="ru-RU" sz="2000" b="1" smtClean="0">
                <a:latin typeface="Bookman Old Style" pitchFamily="18" charset="0"/>
              </a:rPr>
              <a:t>(диафрагмально-реберный</a:t>
            </a:r>
            <a:r>
              <a:rPr lang="ru-RU" sz="2000" b="1" dirty="0" smtClean="0">
                <a:latin typeface="Bookman Old Style" pitchFamily="18" charset="0"/>
              </a:rPr>
              <a:t>)</a:t>
            </a:r>
            <a:endParaRPr lang="ru-RU" sz="2000" b="1" dirty="0">
              <a:latin typeface="Bookman Old Style" pitchFamily="18" charset="0"/>
            </a:endParaRPr>
          </a:p>
        </p:txBody>
      </p: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 rot="5400000">
            <a:off x="2089530" y="1732348"/>
            <a:ext cx="1285884" cy="8215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339959" y="1768068"/>
            <a:ext cx="1285885" cy="7500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2875347" y="2982513"/>
            <a:ext cx="3000397" cy="357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71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485778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sz="3200" b="1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Bookman Old Style" pitchFamily="18" charset="0"/>
              </a:rPr>
              <a:t>Речевое дыхание – </a:t>
            </a:r>
            <a:r>
              <a:rPr lang="ru-RU" sz="2800" dirty="0" smtClean="0">
                <a:latin typeface="Bookman Old Style" pitchFamily="18" charset="0"/>
              </a:rPr>
              <a:t>система произвольных психомоторных реакций.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breat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714752"/>
            <a:ext cx="3643306" cy="2428003"/>
          </a:xfrm>
          <a:prstGeom prst="rect">
            <a:avLst/>
          </a:prstGeom>
          <a:ln w="127000" cap="rnd">
            <a:solidFill>
              <a:schemeClr val="tx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142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28670"/>
            <a:ext cx="7772400" cy="45720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800" b="1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Bookman Old Style" pitchFamily="18" charset="0"/>
              </a:rPr>
              <a:t>Особенности нарушений</a:t>
            </a:r>
            <a:r>
              <a:rPr lang="ru-RU" sz="2800" dirty="0" smtClean="0">
                <a:latin typeface="Bookman Old Style" pitchFamily="18" charset="0"/>
              </a:rPr>
              <a:t> физиологического и речевого дыхания у детей с речевыми нарушениями разнообразны.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142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85860"/>
            <a:ext cx="7772400" cy="47149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atin typeface="Bookman Old Style" pitchFamily="18" charset="0"/>
              </a:rPr>
              <a:t>Цель - </a:t>
            </a:r>
            <a:r>
              <a:rPr lang="ru-RU" sz="2800" dirty="0" smtClean="0">
                <a:latin typeface="Bookman Old Style" pitchFamily="18" charset="0"/>
              </a:rPr>
              <a:t>осознанное управление всеми фазами акта дыхания.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Рисунок 3" descr="i_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286124"/>
            <a:ext cx="4555538" cy="2774425"/>
          </a:xfrm>
          <a:prstGeom prst="rect">
            <a:avLst/>
          </a:prstGeom>
          <a:ln w="127000" cap="rnd">
            <a:solidFill>
              <a:schemeClr val="tx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004E6C"/>
      </a:dk1>
      <a:lt1>
        <a:sysClr val="window" lastClr="FFFFFF"/>
      </a:lt1>
      <a:dk2>
        <a:srgbClr val="0E118D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1317BD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376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Муниципальное автономное дошкольное образовательное учреждение  центр развития ребенка – детский сад № 18  города Кропоткин муниципального образования Кавказский район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Полифункциональное  оборудование: </vt:lpstr>
      <vt:lpstr>Слайд 11</vt:lpstr>
      <vt:lpstr>Слайд 12</vt:lpstr>
      <vt:lpstr>Аспекты комплексного воздействия осуществляются: </vt:lpstr>
      <vt:lpstr>    Выполнять упражнения необходимо:</vt:lpstr>
      <vt:lpstr>Слайд 15</vt:lpstr>
      <vt:lpstr>Этапы работы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Результат работы: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Центр развития ребенка – детский сад № 18   </dc:title>
  <dc:creator>PSIH_13</dc:creator>
  <cp:lastModifiedBy>PSIH_13</cp:lastModifiedBy>
  <cp:revision>132</cp:revision>
  <dcterms:created xsi:type="dcterms:W3CDTF">2017-03-13T18:00:56Z</dcterms:created>
  <dcterms:modified xsi:type="dcterms:W3CDTF">2017-04-04T17:53:07Z</dcterms:modified>
</cp:coreProperties>
</file>