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7"/>
  </p:handoutMasterIdLst>
  <p:sldIdLst>
    <p:sldId id="257" r:id="rId2"/>
    <p:sldId id="290" r:id="rId3"/>
    <p:sldId id="258" r:id="rId4"/>
    <p:sldId id="259" r:id="rId5"/>
    <p:sldId id="302" r:id="rId6"/>
    <p:sldId id="301" r:id="rId7"/>
    <p:sldId id="260" r:id="rId8"/>
    <p:sldId id="261" r:id="rId9"/>
    <p:sldId id="262" r:id="rId10"/>
    <p:sldId id="292" r:id="rId11"/>
    <p:sldId id="264" r:id="rId12"/>
    <p:sldId id="265" r:id="rId13"/>
    <p:sldId id="266" r:id="rId14"/>
    <p:sldId id="267" r:id="rId15"/>
    <p:sldId id="291" r:id="rId16"/>
    <p:sldId id="288" r:id="rId17"/>
    <p:sldId id="270" r:id="rId18"/>
    <p:sldId id="293" r:id="rId19"/>
    <p:sldId id="295" r:id="rId20"/>
    <p:sldId id="276" r:id="rId21"/>
    <p:sldId id="277" r:id="rId22"/>
    <p:sldId id="303" r:id="rId23"/>
    <p:sldId id="279" r:id="rId24"/>
    <p:sldId id="304" r:id="rId25"/>
    <p:sldId id="305" r:id="rId26"/>
    <p:sldId id="281" r:id="rId27"/>
    <p:sldId id="282" r:id="rId28"/>
    <p:sldId id="283" r:id="rId29"/>
    <p:sldId id="284" r:id="rId30"/>
    <p:sldId id="285" r:id="rId31"/>
    <p:sldId id="286" r:id="rId32"/>
    <p:sldId id="306" r:id="rId33"/>
    <p:sldId id="287" r:id="rId34"/>
    <p:sldId id="307" r:id="rId35"/>
    <p:sldId id="29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66FF"/>
    <a:srgbClr val="00FFFF"/>
    <a:srgbClr val="FF9900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1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E6E857-FD62-4A05-BE23-380CE63C72A4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890D39-BA5F-4B65-9036-79AC803436F9}">
      <dgm:prSet phldrT="[Текст]" custT="1"/>
      <dgm:spPr>
        <a:noFill/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Невротические проявления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2732D6BB-E32B-4757-A92A-420CE6E1210D}" type="parTrans" cxnId="{D209B820-4ED0-4BDE-950F-84ACFD26B5FB}">
      <dgm:prSet/>
      <dgm:spPr/>
      <dgm:t>
        <a:bodyPr/>
        <a:lstStyle/>
        <a:p>
          <a:endParaRPr lang="ru-RU"/>
        </a:p>
      </dgm:t>
    </dgm:pt>
    <dgm:pt modelId="{2F58A6C3-55E2-4589-B3A6-98EF45C03735}" type="sibTrans" cxnId="{D209B820-4ED0-4BDE-950F-84ACFD26B5FB}">
      <dgm:prSet/>
      <dgm:spPr/>
      <dgm:t>
        <a:bodyPr/>
        <a:lstStyle/>
        <a:p>
          <a:endParaRPr lang="ru-RU"/>
        </a:p>
      </dgm:t>
    </dgm:pt>
    <dgm:pt modelId="{35168890-5A18-4D94-8416-0B7E50BA598D}">
      <dgm:prSet phldrT="[Текст]" custT="1"/>
      <dgm:spPr>
        <a:noFill/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Недостаточная четкость и организованность движений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E181805D-7D07-4AEB-8223-103AD9D24A08}" type="parTrans" cxnId="{CDFF1F3C-41ED-4D03-AB44-494FC9E0EBFB}">
      <dgm:prSet/>
      <dgm:spPr/>
      <dgm:t>
        <a:bodyPr/>
        <a:lstStyle/>
        <a:p>
          <a:endParaRPr lang="ru-RU"/>
        </a:p>
      </dgm:t>
    </dgm:pt>
    <dgm:pt modelId="{F76725B5-950F-4FB3-AE57-622B3307FFFB}" type="sibTrans" cxnId="{CDFF1F3C-41ED-4D03-AB44-494FC9E0EBFB}">
      <dgm:prSet/>
      <dgm:spPr/>
      <dgm:t>
        <a:bodyPr/>
        <a:lstStyle/>
        <a:p>
          <a:endParaRPr lang="ru-RU"/>
        </a:p>
      </dgm:t>
    </dgm:pt>
    <dgm:pt modelId="{7E347E0E-97D8-4190-BDA3-D715A94D6166}">
      <dgm:prSet phldrT="[Текст]" custT="1"/>
      <dgm:spPr>
        <a:noFill/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Отличающиеся от нормы мимические</a:t>
          </a:r>
        </a:p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 и произвольные речевые движения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ED953F58-78A0-468A-9D8C-84DAB75289B7}" type="parTrans" cxnId="{51FED4AC-C5F9-4E85-94B4-5D2556190DAC}">
      <dgm:prSet/>
      <dgm:spPr/>
      <dgm:t>
        <a:bodyPr/>
        <a:lstStyle/>
        <a:p>
          <a:endParaRPr lang="ru-RU"/>
        </a:p>
      </dgm:t>
    </dgm:pt>
    <dgm:pt modelId="{9EB8F349-443C-4949-9A9C-0D36B2DA2FA5}" type="sibTrans" cxnId="{51FED4AC-C5F9-4E85-94B4-5D2556190DAC}">
      <dgm:prSet/>
      <dgm:spPr/>
      <dgm:t>
        <a:bodyPr/>
        <a:lstStyle/>
        <a:p>
          <a:endParaRPr lang="ru-RU"/>
        </a:p>
      </dgm:t>
    </dgm:pt>
    <dgm:pt modelId="{0B0D7E0F-091A-42CF-B62A-66A9FC7DAD4C}">
      <dgm:prSet phldrT="[Текст]" custT="1"/>
      <dgm:spPr>
        <a:noFill/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Нарушение слухового восприятия, внимания, снижение скорости мыслительных операций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CB2725F0-C86D-435F-BEBA-B7FB3805C93E}" type="parTrans" cxnId="{DEFA53BF-0655-40C2-A1D6-13F1A25DF7A9}">
      <dgm:prSet/>
      <dgm:spPr/>
      <dgm:t>
        <a:bodyPr/>
        <a:lstStyle/>
        <a:p>
          <a:endParaRPr lang="ru-RU"/>
        </a:p>
      </dgm:t>
    </dgm:pt>
    <dgm:pt modelId="{19B3A971-1D0D-419E-AD96-92F61C6519AA}" type="sibTrans" cxnId="{DEFA53BF-0655-40C2-A1D6-13F1A25DF7A9}">
      <dgm:prSet/>
      <dgm:spPr/>
      <dgm:t>
        <a:bodyPr/>
        <a:lstStyle/>
        <a:p>
          <a:endParaRPr lang="ru-RU"/>
        </a:p>
      </dgm:t>
    </dgm:pt>
    <dgm:pt modelId="{E3DB9AE2-41C3-4A46-84AA-E1AE758C3F87}">
      <dgm:prSet phldrT="[Текст]" custT="1"/>
      <dgm:spPr>
        <a:noFill/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Нарушение физиологического дыхания, </a:t>
          </a:r>
        </a:p>
        <a:p>
          <a:r>
            <a:rPr lang="ru-RU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ослабленность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 организма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2C545C41-8EA3-4C58-9513-648322549125}" type="parTrans" cxnId="{2C5B75C7-A6E9-4317-9040-AECC5E60A2F2}">
      <dgm:prSet/>
      <dgm:spPr/>
      <dgm:t>
        <a:bodyPr/>
        <a:lstStyle/>
        <a:p>
          <a:endParaRPr lang="ru-RU"/>
        </a:p>
      </dgm:t>
    </dgm:pt>
    <dgm:pt modelId="{374AE8FA-0436-4B4F-A7EB-397F082AD754}" type="sibTrans" cxnId="{2C5B75C7-A6E9-4317-9040-AECC5E60A2F2}">
      <dgm:prSet/>
      <dgm:spPr/>
      <dgm:t>
        <a:bodyPr/>
        <a:lstStyle/>
        <a:p>
          <a:endParaRPr lang="ru-RU"/>
        </a:p>
      </dgm:t>
    </dgm:pt>
    <dgm:pt modelId="{7636A82E-9E68-4D7D-9EDB-671E767C41E7}" type="pres">
      <dgm:prSet presAssocID="{CFE6E857-FD62-4A05-BE23-380CE63C72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BB9CFB-DA74-44F2-A8AB-CD06081DB489}" type="pres">
      <dgm:prSet presAssocID="{6F890D39-BA5F-4B65-9036-79AC803436F9}" presName="node" presStyleLbl="node1" presStyleIdx="0" presStyleCnt="5" custScaleX="59674" custScaleY="42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5D50B-BD84-40E2-AB07-44D2F2FBAA61}" type="pres">
      <dgm:prSet presAssocID="{2F58A6C3-55E2-4589-B3A6-98EF45C03735}" presName="sibTrans" presStyleCnt="0"/>
      <dgm:spPr/>
    </dgm:pt>
    <dgm:pt modelId="{B65B656E-1E98-4142-88BC-580B044513EA}" type="pres">
      <dgm:prSet presAssocID="{35168890-5A18-4D94-8416-0B7E50BA598D}" presName="node" presStyleLbl="node1" presStyleIdx="1" presStyleCnt="5" custScaleX="58136" custScaleY="42223" custLinFactNeighborX="21" custLinFactNeighborY="-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7EDDE-D530-47A7-A6C6-205A90F215F9}" type="pres">
      <dgm:prSet presAssocID="{F76725B5-950F-4FB3-AE57-622B3307FFFB}" presName="sibTrans" presStyleCnt="0"/>
      <dgm:spPr/>
    </dgm:pt>
    <dgm:pt modelId="{B93925C2-B908-4017-9DD9-5AB4A81FD58F}" type="pres">
      <dgm:prSet presAssocID="{7E347E0E-97D8-4190-BDA3-D715A94D6166}" presName="node" presStyleLbl="node1" presStyleIdx="2" presStyleCnt="5" custScaleX="42077" custScaleY="52137" custLinFactNeighborX="-67435" custLinFactNeighborY="3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CDE4C-97EE-4D3E-AD38-C96FE93BAD65}" type="pres">
      <dgm:prSet presAssocID="{9EB8F349-443C-4949-9A9C-0D36B2DA2FA5}" presName="sibTrans" presStyleCnt="0"/>
      <dgm:spPr/>
    </dgm:pt>
    <dgm:pt modelId="{91811CD6-9C4B-4A68-9B3A-CB1EB7C3F09B}" type="pres">
      <dgm:prSet presAssocID="{0B0D7E0F-091A-42CF-B62A-66A9FC7DAD4C}" presName="node" presStyleLbl="node1" presStyleIdx="3" presStyleCnt="5" custScaleX="46889" custScaleY="46824" custLinFactNeighborX="39185" custLinFactNeighborY="3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68823-F6E5-4C96-8832-CDD9560727C2}" type="pres">
      <dgm:prSet presAssocID="{19B3A971-1D0D-419E-AD96-92F61C6519AA}" presName="sibTrans" presStyleCnt="0"/>
      <dgm:spPr/>
    </dgm:pt>
    <dgm:pt modelId="{3F1EA6C4-7637-4704-9E0B-8C5431E81BF7}" type="pres">
      <dgm:prSet presAssocID="{E3DB9AE2-41C3-4A46-84AA-E1AE758C3F87}" presName="node" presStyleLbl="node1" presStyleIdx="4" presStyleCnt="5" custScaleX="55528" custScaleY="41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FF1F3C-41ED-4D03-AB44-494FC9E0EBFB}" srcId="{CFE6E857-FD62-4A05-BE23-380CE63C72A4}" destId="{35168890-5A18-4D94-8416-0B7E50BA598D}" srcOrd="1" destOrd="0" parTransId="{E181805D-7D07-4AEB-8223-103AD9D24A08}" sibTransId="{F76725B5-950F-4FB3-AE57-622B3307FFFB}"/>
    <dgm:cxn modelId="{2C5B75C7-A6E9-4317-9040-AECC5E60A2F2}" srcId="{CFE6E857-FD62-4A05-BE23-380CE63C72A4}" destId="{E3DB9AE2-41C3-4A46-84AA-E1AE758C3F87}" srcOrd="4" destOrd="0" parTransId="{2C545C41-8EA3-4C58-9513-648322549125}" sibTransId="{374AE8FA-0436-4B4F-A7EB-397F082AD754}"/>
    <dgm:cxn modelId="{62B3FB69-DD52-47E1-8C9F-B97C52B9B0A1}" type="presOf" srcId="{7E347E0E-97D8-4190-BDA3-D715A94D6166}" destId="{B93925C2-B908-4017-9DD9-5AB4A81FD58F}" srcOrd="0" destOrd="0" presId="urn:microsoft.com/office/officeart/2005/8/layout/default#1"/>
    <dgm:cxn modelId="{D209B820-4ED0-4BDE-950F-84ACFD26B5FB}" srcId="{CFE6E857-FD62-4A05-BE23-380CE63C72A4}" destId="{6F890D39-BA5F-4B65-9036-79AC803436F9}" srcOrd="0" destOrd="0" parTransId="{2732D6BB-E32B-4757-A92A-420CE6E1210D}" sibTransId="{2F58A6C3-55E2-4589-B3A6-98EF45C03735}"/>
    <dgm:cxn modelId="{2B36D8B2-92F9-48E1-A5A4-149D47A0651E}" type="presOf" srcId="{E3DB9AE2-41C3-4A46-84AA-E1AE758C3F87}" destId="{3F1EA6C4-7637-4704-9E0B-8C5431E81BF7}" srcOrd="0" destOrd="0" presId="urn:microsoft.com/office/officeart/2005/8/layout/default#1"/>
    <dgm:cxn modelId="{A0635068-0A6F-4E88-8648-D6BCB541056E}" type="presOf" srcId="{35168890-5A18-4D94-8416-0B7E50BA598D}" destId="{B65B656E-1E98-4142-88BC-580B044513EA}" srcOrd="0" destOrd="0" presId="urn:microsoft.com/office/officeart/2005/8/layout/default#1"/>
    <dgm:cxn modelId="{CE9B9D25-5E8F-4513-898F-41ACE3DA2196}" type="presOf" srcId="{0B0D7E0F-091A-42CF-B62A-66A9FC7DAD4C}" destId="{91811CD6-9C4B-4A68-9B3A-CB1EB7C3F09B}" srcOrd="0" destOrd="0" presId="urn:microsoft.com/office/officeart/2005/8/layout/default#1"/>
    <dgm:cxn modelId="{DEFA53BF-0655-40C2-A1D6-13F1A25DF7A9}" srcId="{CFE6E857-FD62-4A05-BE23-380CE63C72A4}" destId="{0B0D7E0F-091A-42CF-B62A-66A9FC7DAD4C}" srcOrd="3" destOrd="0" parTransId="{CB2725F0-C86D-435F-BEBA-B7FB3805C93E}" sibTransId="{19B3A971-1D0D-419E-AD96-92F61C6519AA}"/>
    <dgm:cxn modelId="{C66EB357-62BF-405C-8A08-783C147E2F0C}" type="presOf" srcId="{6F890D39-BA5F-4B65-9036-79AC803436F9}" destId="{00BB9CFB-DA74-44F2-A8AB-CD06081DB489}" srcOrd="0" destOrd="0" presId="urn:microsoft.com/office/officeart/2005/8/layout/default#1"/>
    <dgm:cxn modelId="{51FED4AC-C5F9-4E85-94B4-5D2556190DAC}" srcId="{CFE6E857-FD62-4A05-BE23-380CE63C72A4}" destId="{7E347E0E-97D8-4190-BDA3-D715A94D6166}" srcOrd="2" destOrd="0" parTransId="{ED953F58-78A0-468A-9D8C-84DAB75289B7}" sibTransId="{9EB8F349-443C-4949-9A9C-0D36B2DA2FA5}"/>
    <dgm:cxn modelId="{9BBD77EF-FFB6-47D0-A6E3-6DB1FB324ED0}" type="presOf" srcId="{CFE6E857-FD62-4A05-BE23-380CE63C72A4}" destId="{7636A82E-9E68-4D7D-9EDB-671E767C41E7}" srcOrd="0" destOrd="0" presId="urn:microsoft.com/office/officeart/2005/8/layout/default#1"/>
    <dgm:cxn modelId="{2BA863B0-2714-4810-9C2B-966BE21D55D7}" type="presParOf" srcId="{7636A82E-9E68-4D7D-9EDB-671E767C41E7}" destId="{00BB9CFB-DA74-44F2-A8AB-CD06081DB489}" srcOrd="0" destOrd="0" presId="urn:microsoft.com/office/officeart/2005/8/layout/default#1"/>
    <dgm:cxn modelId="{83029B0F-D38C-4C7E-B62E-FF1D89578AC2}" type="presParOf" srcId="{7636A82E-9E68-4D7D-9EDB-671E767C41E7}" destId="{F905D50B-BD84-40E2-AB07-44D2F2FBAA61}" srcOrd="1" destOrd="0" presId="urn:microsoft.com/office/officeart/2005/8/layout/default#1"/>
    <dgm:cxn modelId="{BCC325D8-7A18-472D-B299-67AF678DA534}" type="presParOf" srcId="{7636A82E-9E68-4D7D-9EDB-671E767C41E7}" destId="{B65B656E-1E98-4142-88BC-580B044513EA}" srcOrd="2" destOrd="0" presId="urn:microsoft.com/office/officeart/2005/8/layout/default#1"/>
    <dgm:cxn modelId="{AB49107E-C681-4150-935B-C24BDEEDC3D2}" type="presParOf" srcId="{7636A82E-9E68-4D7D-9EDB-671E767C41E7}" destId="{1827EDDE-D530-47A7-A6C6-205A90F215F9}" srcOrd="3" destOrd="0" presId="urn:microsoft.com/office/officeart/2005/8/layout/default#1"/>
    <dgm:cxn modelId="{70BFA8A4-ADCD-49CF-BE38-A838EB01BBE2}" type="presParOf" srcId="{7636A82E-9E68-4D7D-9EDB-671E767C41E7}" destId="{B93925C2-B908-4017-9DD9-5AB4A81FD58F}" srcOrd="4" destOrd="0" presId="urn:microsoft.com/office/officeart/2005/8/layout/default#1"/>
    <dgm:cxn modelId="{DA248139-B3AD-40E4-AF73-A0D4360D816B}" type="presParOf" srcId="{7636A82E-9E68-4D7D-9EDB-671E767C41E7}" destId="{ED0CDE4C-97EE-4D3E-AD38-C96FE93BAD65}" srcOrd="5" destOrd="0" presId="urn:microsoft.com/office/officeart/2005/8/layout/default#1"/>
    <dgm:cxn modelId="{7B175BE5-36AF-4E97-85CB-A23088ADAAC9}" type="presParOf" srcId="{7636A82E-9E68-4D7D-9EDB-671E767C41E7}" destId="{91811CD6-9C4B-4A68-9B3A-CB1EB7C3F09B}" srcOrd="6" destOrd="0" presId="urn:microsoft.com/office/officeart/2005/8/layout/default#1"/>
    <dgm:cxn modelId="{ECA3D620-4C31-4588-B182-4C4BCDCEF9AA}" type="presParOf" srcId="{7636A82E-9E68-4D7D-9EDB-671E767C41E7}" destId="{36068823-F6E5-4C96-8832-CDD9560727C2}" srcOrd="7" destOrd="0" presId="urn:microsoft.com/office/officeart/2005/8/layout/default#1"/>
    <dgm:cxn modelId="{D8DD2A6B-5F82-4A53-A1EA-9CB97E39DA5E}" type="presParOf" srcId="{7636A82E-9E68-4D7D-9EDB-671E767C41E7}" destId="{3F1EA6C4-7637-4704-9E0B-8C5431E81BF7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BB9CFB-DA74-44F2-A8AB-CD06081DB489}">
      <dsp:nvSpPr>
        <dsp:cNvPr id="0" name=""/>
        <dsp:cNvSpPr/>
      </dsp:nvSpPr>
      <dsp:spPr>
        <a:xfrm>
          <a:off x="739298" y="1016"/>
          <a:ext cx="3312144" cy="1419580"/>
        </a:xfrm>
        <a:prstGeom prst="rect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Невротические проявления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739298" y="1016"/>
        <a:ext cx="3312144" cy="1419580"/>
      </dsp:txXfrm>
    </dsp:sp>
    <dsp:sp modelId="{B65B656E-1E98-4142-88BC-580B044513EA}">
      <dsp:nvSpPr>
        <dsp:cNvPr id="0" name=""/>
        <dsp:cNvSpPr/>
      </dsp:nvSpPr>
      <dsp:spPr>
        <a:xfrm>
          <a:off x="4607648" y="3014"/>
          <a:ext cx="3226779" cy="1406126"/>
        </a:xfrm>
        <a:prstGeom prst="rect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Недостаточная четкость и организованность движений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4607648" y="3014"/>
        <a:ext cx="3226779" cy="1406126"/>
      </dsp:txXfrm>
    </dsp:sp>
    <dsp:sp modelId="{B93925C2-B908-4017-9DD9-5AB4A81FD58F}">
      <dsp:nvSpPr>
        <dsp:cNvPr id="0" name=""/>
        <dsp:cNvSpPr/>
      </dsp:nvSpPr>
      <dsp:spPr>
        <a:xfrm>
          <a:off x="0" y="2078175"/>
          <a:ext cx="2335440" cy="1736286"/>
        </a:xfrm>
        <a:prstGeom prst="rect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Отличающиеся от нормы мимические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 и произвольные речевые движения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0" y="2078175"/>
        <a:ext cx="2335440" cy="1736286"/>
      </dsp:txXfrm>
    </dsp:sp>
    <dsp:sp modelId="{91811CD6-9C4B-4A68-9B3A-CB1EB7C3F09B}">
      <dsp:nvSpPr>
        <dsp:cNvPr id="0" name=""/>
        <dsp:cNvSpPr/>
      </dsp:nvSpPr>
      <dsp:spPr>
        <a:xfrm>
          <a:off x="5970034" y="2187190"/>
          <a:ext cx="2602525" cy="1559350"/>
        </a:xfrm>
        <a:prstGeom prst="rect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Нарушение слухового восприятия, внимания, снижение скорости мыслительных операций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5970034" y="2187190"/>
        <a:ext cx="2602525" cy="1559350"/>
      </dsp:txXfrm>
    </dsp:sp>
    <dsp:sp modelId="{3F1EA6C4-7637-4704-9E0B-8C5431E81BF7}">
      <dsp:nvSpPr>
        <dsp:cNvPr id="0" name=""/>
        <dsp:cNvSpPr/>
      </dsp:nvSpPr>
      <dsp:spPr>
        <a:xfrm>
          <a:off x="2745267" y="4266963"/>
          <a:ext cx="3082024" cy="1375621"/>
        </a:xfrm>
        <a:prstGeom prst="rect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Нарушение физиологического дыхания,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ослабленность</a:t>
          </a: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 организма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2745267" y="4266963"/>
        <a:ext cx="3082024" cy="1375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384B0-E8E2-4DAD-A066-201584B194B9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06782-A155-4813-9033-DD01D23C27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8270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E8A0-35C3-445F-97DF-D97BBA61FE49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5697-445C-44CF-99F8-459B5A68A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E8A0-35C3-445F-97DF-D97BBA61FE49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5697-445C-44CF-99F8-459B5A68A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E8A0-35C3-445F-97DF-D97BBA61FE49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5697-445C-44CF-99F8-459B5A68A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E8A0-35C3-445F-97DF-D97BBA61FE49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5697-445C-44CF-99F8-459B5A68A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E8A0-35C3-445F-97DF-D97BBA61FE49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5697-445C-44CF-99F8-459B5A68A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E8A0-35C3-445F-97DF-D97BBA61FE49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5697-445C-44CF-99F8-459B5A68A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E8A0-35C3-445F-97DF-D97BBA61FE49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5697-445C-44CF-99F8-459B5A68A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E8A0-35C3-445F-97DF-D97BBA61FE49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8A5697-445C-44CF-99F8-459B5A68AC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E8A0-35C3-445F-97DF-D97BBA61FE49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5697-445C-44CF-99F8-459B5A68A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E8A0-35C3-445F-97DF-D97BBA61FE49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8A5697-445C-44CF-99F8-459B5A68A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497E8A0-35C3-445F-97DF-D97BBA61FE49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5697-445C-44CF-99F8-459B5A68A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497E8A0-35C3-445F-97DF-D97BBA61FE49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8A5697-445C-44CF-99F8-459B5A68A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0.wdp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2.wdp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5429264"/>
            <a:ext cx="8286340" cy="1071570"/>
          </a:xfrm>
        </p:spPr>
        <p:txBody>
          <a:bodyPr>
            <a:normAutofit/>
          </a:bodyPr>
          <a:lstStyle/>
          <a:p>
            <a:r>
              <a:rPr lang="ru-RU" sz="1600" b="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Подготовили учителя-логопеды:</a:t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Чукина Е.Т., Плотникова А.Г., Муравлева Э.А.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endParaRPr lang="ru-RU" sz="1600" dirty="0"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500042"/>
            <a:ext cx="8425230" cy="464347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центр развития ребенка – детский сад № 18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города Кропоткин муниципального образования Кавказский район</a:t>
            </a:r>
          </a:p>
          <a:p>
            <a:pPr algn="ctr"/>
            <a:endParaRPr lang="ru-RU" sz="1800" dirty="0" smtClean="0">
              <a:latin typeface="Bookman Old Style" pitchFamily="18" charset="0"/>
            </a:endParaRPr>
          </a:p>
          <a:p>
            <a:pPr algn="ctr"/>
            <a:endParaRPr lang="ru-RU" sz="1800" dirty="0" smtClean="0">
              <a:latin typeface="Bookman Old Style" pitchFamily="18" charset="0"/>
            </a:endParaRPr>
          </a:p>
          <a:p>
            <a:pPr algn="ctr"/>
            <a:endParaRPr lang="ru-RU" sz="1800" dirty="0" smtClean="0"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Логоритмические игры и упражнения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 средство коррекции речи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 дошкольников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 общим недоразвитием речи</a:t>
            </a:r>
          </a:p>
          <a:p>
            <a:pPr algn="ctr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429001"/>
            <a:ext cx="7600976" cy="27860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Принцип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– </a:t>
            </a:r>
            <a:r>
              <a:rPr lang="ru-RU" sz="2800" b="0" dirty="0" smtClean="0">
                <a:solidFill>
                  <a:schemeClr val="tx1"/>
                </a:solidFill>
                <a:latin typeface="Bookman Old Style" pitchFamily="18" charset="0"/>
              </a:rPr>
              <a:t>тесная связь движения и музыки с обязательным включением речевого материала.</a:t>
            </a:r>
            <a:endParaRPr lang="ru-RU" sz="2800" b="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500042"/>
            <a:ext cx="7858180" cy="21431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Цель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–</a:t>
            </a:r>
            <a:r>
              <a:rPr lang="ru-RU" sz="3000" b="1" dirty="0" smtClean="0">
                <a:latin typeface="Bookman Old Style" pitchFamily="18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развитие и коррекция речевых, психических и двигательных функций.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3116"/>
            <a:ext cx="8643998" cy="39290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-  оздоровительные; </a:t>
            </a:r>
            <a:b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-  образовательные (познавательные); </a:t>
            </a:r>
            <a:b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-  воспитательные;  </a:t>
            </a:r>
            <a:b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-  коррекционные. 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85728"/>
            <a:ext cx="7672414" cy="135732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Задачи: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14620"/>
            <a:ext cx="7243786" cy="357189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укрепляется костно-мышечный аппарат; </a:t>
            </a:r>
            <a:b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развивается дыхательно-голосовая система; </a:t>
            </a:r>
            <a:b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совершенствуются моторные и сенсорные</a:t>
            </a:r>
            <a:b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функции</a:t>
            </a:r>
            <a:r>
              <a:rPr lang="ru-RU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714356"/>
            <a:ext cx="7743852" cy="14287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результате решения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оздоровительных задач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: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86058"/>
            <a:ext cx="7672414" cy="3286147"/>
          </a:xfrm>
        </p:spPr>
        <p:txBody>
          <a:bodyPr>
            <a:normAutofit/>
          </a:bodyPr>
          <a:lstStyle/>
          <a:p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 формируются двигательные навыки и умения,</a:t>
            </a:r>
            <a:b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пространственные представления;</a:t>
            </a:r>
            <a:b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 развиваются физические качества.</a:t>
            </a:r>
            <a:endParaRPr lang="ru-RU" sz="2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500042"/>
            <a:ext cx="7715304" cy="17145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результате решения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образовательных задач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: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5993"/>
            <a:ext cx="7886728" cy="3124208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- развивается чувство ритма; </a:t>
            </a:r>
            <a:b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 совершенствуются художественно-творческие </a:t>
            </a:r>
            <a:b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способности; </a:t>
            </a:r>
            <a:b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 воспитываются положительные личностные</a:t>
            </a:r>
            <a:b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качества.</a:t>
            </a:r>
            <a:endParaRPr lang="ru-RU" sz="2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428604"/>
            <a:ext cx="8001056" cy="18573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результате решения   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воспитательных  задач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: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496"/>
            <a:ext cx="7600976" cy="32861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тренируются процессы торможения и </a:t>
            </a:r>
            <a:b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возбуждения;</a:t>
            </a:r>
            <a:b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развивается координация общих </a:t>
            </a:r>
            <a:b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движений, тонкой моторики и мимики  лица;</a:t>
            </a:r>
            <a:b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совершенствуются восприятие, внимание, память.</a:t>
            </a:r>
            <a:endParaRPr lang="ru-RU" sz="2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500042"/>
            <a:ext cx="7672414" cy="15716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результате решения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коррекционных задач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57422" y="285728"/>
            <a:ext cx="4143404" cy="1285884"/>
          </a:xfrm>
          <a:prstGeom prst="roundRect">
            <a:avLst/>
          </a:prstGeom>
          <a:solidFill>
            <a:schemeClr val="tx1">
              <a:alpha val="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Направления работы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0100" y="2143116"/>
            <a:ext cx="2643206" cy="392909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Развитие, воспитание, предупреждение    и коррекция неречевых процессов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929190" y="2214554"/>
            <a:ext cx="2643206" cy="385765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Развитие речи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коррекция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речевых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нарушений</a:t>
            </a:r>
          </a:p>
          <a:p>
            <a:endParaRPr lang="ru-RU" dirty="0"/>
          </a:p>
        </p:txBody>
      </p:sp>
      <p:cxnSp>
        <p:nvCxnSpPr>
          <p:cNvPr id="9" name="Прямая со стрелкой 8"/>
          <p:cNvCxnSpPr>
            <a:stCxn id="4" idx="1"/>
          </p:cNvCxnSpPr>
          <p:nvPr/>
        </p:nvCxnSpPr>
        <p:spPr>
          <a:xfrm rot="10800000" flipV="1">
            <a:off x="1785918" y="928670"/>
            <a:ext cx="571504" cy="1214446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6143636" y="1285860"/>
            <a:ext cx="1285884" cy="571504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357298"/>
            <a:ext cx="8101042" cy="485778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</a:t>
            </a: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Ритмическая разминка.</a:t>
            </a:r>
            <a:r>
              <a:rPr lang="en-US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II</a:t>
            </a: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Некоторые виды музыкально-ритмических упражнений. </a:t>
            </a:r>
            <a:r>
              <a:rPr lang="en-US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III</a:t>
            </a: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Упражнения оздоровительного характера.</a:t>
            </a:r>
            <a:r>
              <a:rPr lang="en-US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IV</a:t>
            </a: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Слушание музыки. </a:t>
            </a:r>
            <a:r>
              <a:rPr lang="en-US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V</a:t>
            </a: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Пение. </a:t>
            </a:r>
            <a:r>
              <a:rPr lang="en-US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VI</a:t>
            </a: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Упражнения для развития тонких движений пальцев рук. </a:t>
            </a:r>
            <a:r>
              <a:rPr lang="en-US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VII</a:t>
            </a: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Упражнения для развития речевых и мимических движений. </a:t>
            </a:r>
            <a:r>
              <a:rPr lang="en-US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VIII</a:t>
            </a: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Игра. </a:t>
            </a:r>
            <a:r>
              <a:rPr lang="en-US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IX</a:t>
            </a: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Заключительная ходьба или упражнения на релаксацию. </a:t>
            </a:r>
            <a:endParaRPr lang="ru-RU" sz="2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357166"/>
            <a:ext cx="8072494" cy="7143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Схема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логоритмического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занятия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815290" cy="305277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200" b="0" dirty="0">
                <a:solidFill>
                  <a:schemeClr val="tx1"/>
                </a:solidFill>
                <a:latin typeface="Bookman Old Style" pitchFamily="18" charset="0"/>
              </a:rPr>
              <a:t>- развитие общей  и мелкой моторики; </a:t>
            </a:r>
            <a:br>
              <a:rPr lang="ru-RU" sz="2200" b="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200" b="0" dirty="0">
                <a:solidFill>
                  <a:schemeClr val="tx1"/>
                </a:solidFill>
                <a:latin typeface="Bookman Old Style" pitchFamily="18" charset="0"/>
              </a:rPr>
              <a:t>- развитие дыхания, голоса, орального праксиса; </a:t>
            </a:r>
            <a:br>
              <a:rPr lang="ru-RU" sz="2200" b="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200" b="0" dirty="0">
                <a:solidFill>
                  <a:schemeClr val="tx1"/>
                </a:solidFill>
                <a:latin typeface="Bookman Old Style" pitchFamily="18" charset="0"/>
              </a:rPr>
              <a:t>- пение;</a:t>
            </a:r>
            <a:br>
              <a:rPr lang="ru-RU" sz="2200" b="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200" b="0" dirty="0">
                <a:solidFill>
                  <a:schemeClr val="tx1"/>
                </a:solidFill>
                <a:latin typeface="Bookman Old Style" pitchFamily="18" charset="0"/>
              </a:rPr>
              <a:t>- регулирование мышечного тонуса; </a:t>
            </a:r>
            <a:br>
              <a:rPr lang="ru-RU" sz="2200" b="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200" b="0" dirty="0">
                <a:solidFill>
                  <a:schemeClr val="tx1"/>
                </a:solidFill>
                <a:latin typeface="Bookman Old Style" pitchFamily="18" charset="0"/>
              </a:rPr>
              <a:t>- формирование чувства ритма и темпа; </a:t>
            </a:r>
            <a:br>
              <a:rPr lang="ru-RU" sz="2200" b="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200" b="0" dirty="0">
                <a:solidFill>
                  <a:schemeClr val="tx1"/>
                </a:solidFill>
                <a:latin typeface="Bookman Old Style" pitchFamily="18" charset="0"/>
              </a:rPr>
              <a:t>-</a:t>
            </a:r>
            <a:r>
              <a:rPr lang="en-US" sz="2200" b="0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200" b="0" dirty="0">
                <a:solidFill>
                  <a:schemeClr val="tx1"/>
                </a:solidFill>
                <a:latin typeface="Bookman Old Style" pitchFamily="18" charset="0"/>
              </a:rPr>
              <a:t>развитие творческой инициативы. </a:t>
            </a:r>
            <a: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</a:br>
            <a:endParaRPr lang="ru-RU" sz="2200" b="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571480"/>
            <a:ext cx="6629400" cy="10666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Средства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логоритмики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86059"/>
            <a:ext cx="7672414" cy="35004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  <a:t>- активность, инициативность;</a:t>
            </a:r>
            <a:b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  <a:t>- самостоятельность;</a:t>
            </a:r>
            <a:b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  <a:t>- смелость, решительность;</a:t>
            </a:r>
            <a:b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  <a:t>- настойчивость, волю;</a:t>
            </a:r>
            <a:b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  <a:t>- выдержку.</a:t>
            </a:r>
            <a:endParaRPr lang="ru-RU" sz="2200" b="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785794"/>
            <a:ext cx="7643866" cy="15716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Логоритмические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занятия воспитывают: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901014" cy="35118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Здоровье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–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это  физическое,  душевное и социальное благополучие.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festival_konkurs_semya_goda_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3357562"/>
            <a:ext cx="4088319" cy="2714644"/>
          </a:xfrm>
          <a:prstGeom prst="rect">
            <a:avLst/>
          </a:prstGeom>
          <a:ln w="38100" cap="rnd">
            <a:solidFill>
              <a:schemeClr val="tx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5154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58204" cy="52978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 следует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насыщать занятия новыми упражнениями и музыкальным репертуаром.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14282" y="1000108"/>
            <a:ext cx="3286148" cy="2143140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Отработанные программные задания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3504" y="1000108"/>
            <a:ext cx="3286148" cy="2214578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Привнесение нового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материала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люс 4"/>
          <p:cNvSpPr/>
          <p:nvPr/>
        </p:nvSpPr>
        <p:spPr>
          <a:xfrm>
            <a:off x="3929058" y="1714488"/>
            <a:ext cx="857256" cy="785818"/>
          </a:xfrm>
          <a:prstGeom prst="mathPlus">
            <a:avLst/>
          </a:prstGeom>
          <a:solidFill>
            <a:schemeClr val="tx1">
              <a:alpha val="23000"/>
            </a:schemeClr>
          </a:solidFill>
          <a:ln w="22225">
            <a:solidFill>
              <a:schemeClr val="tx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ая фигурная скобка 5"/>
          <p:cNvSpPr/>
          <p:nvPr/>
        </p:nvSpPr>
        <p:spPr>
          <a:xfrm rot="5400000">
            <a:off x="3768322" y="1803786"/>
            <a:ext cx="1000132" cy="4107685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0" y="4643446"/>
            <a:ext cx="5214974" cy="1214446"/>
          </a:xfrm>
          <a:prstGeom prst="roundRect">
            <a:avLst/>
          </a:prstGeom>
          <a:solidFill>
            <a:schemeClr val="tx1">
              <a:alpha val="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Единый тематический сюжет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43174" y="500042"/>
            <a:ext cx="4143404" cy="142876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ЭТАПЫ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596" y="2643182"/>
            <a:ext cx="3571900" cy="157163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ФОРМИРОВАНИЯ СЕМАНТИЧЕСКИХ СТРУКТУР СЛОВ И ИХ ФОНЕМ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14942" y="2643182"/>
            <a:ext cx="3571900" cy="157163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ФОРМИРОВАНИЯ СИТУАТИВНЫХ ЗНАЧЕНИЙ СЛОВ И ИХ ФОНЕМ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14612" y="4643446"/>
            <a:ext cx="4071966" cy="150019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ФОРМИРОВАНИЯ ОБЪЕМНЫХ СЕМАНТИЧЕСКИХ ПОЛЕЙ И ПСИХОЛОГИЧЕСКОЙ БАЗЫ РЕЧИ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Стрелка углом 6"/>
          <p:cNvSpPr/>
          <p:nvPr/>
        </p:nvSpPr>
        <p:spPr>
          <a:xfrm rot="5400000" flipV="1">
            <a:off x="1446588" y="1410876"/>
            <a:ext cx="1571635" cy="75009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>
              <a:alpha val="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углом 7"/>
          <p:cNvSpPr/>
          <p:nvPr/>
        </p:nvSpPr>
        <p:spPr>
          <a:xfrm rot="5400000">
            <a:off x="6447248" y="1482314"/>
            <a:ext cx="1571635" cy="75009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>
              <a:alpha val="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500562" y="1928802"/>
            <a:ext cx="357190" cy="2643206"/>
          </a:xfrm>
          <a:prstGeom prst="downArrow">
            <a:avLst/>
          </a:prstGeom>
          <a:solidFill>
            <a:schemeClr val="accent1">
              <a:alpha val="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428868"/>
            <a:ext cx="7815290" cy="3786214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b="0" dirty="0" smtClean="0">
                <a:solidFill>
                  <a:schemeClr val="tx1"/>
                </a:solidFill>
                <a:latin typeface="Bookman Old Style" pitchFamily="18" charset="0"/>
              </a:rPr>
              <a:t>- установление контакта; </a:t>
            </a:r>
            <a:br>
              <a:rPr lang="ru-RU" sz="2000" b="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Bookman Old Style" pitchFamily="18" charset="0"/>
              </a:rPr>
              <a:t>- развитие моторики, координации движений; </a:t>
            </a:r>
            <a:br>
              <a:rPr lang="ru-RU" sz="2000" b="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Bookman Old Style" pitchFamily="18" charset="0"/>
              </a:rPr>
              <a:t>- развитие слухового восприятия, мимики, голоса,</a:t>
            </a:r>
            <a:br>
              <a:rPr lang="ru-RU" sz="2000" b="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Bookman Old Style" pitchFamily="18" charset="0"/>
              </a:rPr>
              <a:t>   дыхания; </a:t>
            </a:r>
            <a:br>
              <a:rPr lang="ru-RU" sz="2000" b="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Bookman Old Style" pitchFamily="18" charset="0"/>
              </a:rPr>
              <a:t>- развитие подражательности;</a:t>
            </a:r>
            <a:br>
              <a:rPr lang="ru-RU" sz="2000" b="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Bookman Old Style" pitchFamily="18" charset="0"/>
              </a:rPr>
              <a:t>- развитие внимания; </a:t>
            </a:r>
            <a:br>
              <a:rPr lang="ru-RU" sz="2000" b="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Bookman Old Style" pitchFamily="18" charset="0"/>
              </a:rPr>
              <a:t>- развитие чувства ритма, театрально-игровой </a:t>
            </a:r>
            <a:br>
              <a:rPr lang="ru-RU" sz="2000" b="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Bookman Old Style" pitchFamily="18" charset="0"/>
              </a:rPr>
              <a:t>   деятельности.</a:t>
            </a:r>
            <a:endParaRPr lang="ru-RU" sz="2000" b="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714356"/>
            <a:ext cx="8072494" cy="14287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Задачи этапа формирования семантических структур слов и их фонем: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29642" cy="93610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Коррекция неречевых процессов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музыкальных и физкультурных занятиях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8" y="1571612"/>
            <a:ext cx="3408379" cy="255628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3929066"/>
            <a:ext cx="3252807" cy="243960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3929066"/>
            <a:ext cx="2987886" cy="241664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500990" cy="215454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Формирование у детей глагольной лексики и образности движений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2285992"/>
            <a:ext cx="3744416" cy="30872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182" y="2928934"/>
            <a:ext cx="3774673" cy="302034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7470648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Bookman Old Style" pitchFamily="18" charset="0"/>
              </a:rPr>
              <a:t/>
            </a:r>
            <a:br>
              <a:rPr lang="ru-RU" sz="3100" b="1" dirty="0" smtClean="0">
                <a:latin typeface="Bookman Old Style" pitchFamily="18" charset="0"/>
              </a:rPr>
            </a:br>
            <a:r>
              <a:rPr lang="ru-RU" sz="3100" b="1" dirty="0" smtClean="0">
                <a:latin typeface="Bookman Old Style" pitchFamily="18" charset="0"/>
              </a:rPr>
              <a:t/>
            </a:r>
            <a:br>
              <a:rPr lang="ru-RU" sz="3100" b="1" dirty="0" smtClean="0">
                <a:latin typeface="Bookman Old Style" pitchFamily="18" charset="0"/>
              </a:rPr>
            </a:br>
            <a:r>
              <a:rPr lang="ru-RU" sz="3100" b="1" dirty="0" smtClean="0">
                <a:latin typeface="Bookman Old Style" pitchFamily="18" charset="0"/>
              </a:rPr>
              <a:t/>
            </a:r>
            <a:br>
              <a:rPr lang="ru-RU" sz="3100" b="1" dirty="0" smtClean="0">
                <a:latin typeface="Bookman Old Style" pitchFamily="18" charset="0"/>
              </a:rPr>
            </a:b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Формирование правильной</a:t>
            </a:r>
            <a:b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осанки детей </a:t>
            </a:r>
            <a:r>
              <a:rPr lang="ru-RU" sz="4400" dirty="0" smtClean="0">
                <a:latin typeface="Bookman Old Style" pitchFamily="18" charset="0"/>
              </a:rPr>
              <a:t/>
            </a:r>
            <a:br>
              <a:rPr lang="ru-RU" sz="4400" dirty="0" smtClean="0">
                <a:latin typeface="Bookman Old Style" pitchFamily="18" charset="0"/>
              </a:rPr>
            </a:br>
            <a:r>
              <a:rPr lang="ru-RU" sz="4400" dirty="0" smtClean="0">
                <a:latin typeface="Bookman Old Style" pitchFamily="18" charset="0"/>
              </a:rPr>
              <a:t/>
            </a:r>
            <a:br>
              <a:rPr lang="ru-RU" sz="4400" dirty="0" smtClean="0">
                <a:latin typeface="Bookman Old Style" pitchFamily="18" charset="0"/>
              </a:rPr>
            </a:br>
            <a:r>
              <a:rPr lang="ru-RU" sz="4400" dirty="0" smtClean="0">
                <a:latin typeface="Bookman Old Style" pitchFamily="18" charset="0"/>
              </a:rPr>
              <a:t/>
            </a:r>
            <a:br>
              <a:rPr lang="ru-RU" sz="4400" dirty="0" smtClean="0"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4" name="Рисунок 3" descr="DSC_0076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158" y="2143116"/>
            <a:ext cx="3929090" cy="301407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_0067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3438" y="3214686"/>
            <a:ext cx="4036215" cy="316664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320"/>
            <a:ext cx="7858180" cy="236886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Bookman Old Style" pitchFamily="18" charset="0"/>
              </a:rPr>
              <a:t/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Умение последовательно и четко выполнять основные позиции и отдельные движения рук     и ног, танцевальные движения</a:t>
            </a:r>
            <a:r>
              <a:rPr lang="ru-RU" sz="1800" dirty="0" smtClean="0">
                <a:latin typeface="Bookman Old Style" pitchFamily="18" charset="0"/>
              </a:rPr>
              <a:t/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/>
            </a:r>
            <a:br>
              <a:rPr lang="ru-RU" sz="1800" dirty="0" smtClean="0">
                <a:latin typeface="Bookman Old Style" pitchFamily="18" charset="0"/>
              </a:rPr>
            </a:br>
            <a:endParaRPr lang="ru-RU" sz="2000" dirty="0"/>
          </a:p>
        </p:txBody>
      </p:sp>
      <p:pic>
        <p:nvPicPr>
          <p:cNvPr id="3" name="Рисунок 2" descr="DSC_0063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8794" y="2571744"/>
            <a:ext cx="5357818" cy="35718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043890" cy="207170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Развитие выразительности движений, мимики и пантомимики</a:t>
            </a:r>
            <a:r>
              <a:rPr lang="ru-RU" sz="1600" dirty="0" smtClean="0">
                <a:latin typeface="Bookman Old Style" pitchFamily="18" charset="0"/>
              </a:rPr>
              <a:t/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/>
            </a:r>
            <a:br>
              <a:rPr lang="ru-RU" sz="1600" dirty="0" smtClean="0">
                <a:latin typeface="Bookman Old Style" pitchFamily="18" charset="0"/>
              </a:rPr>
            </a:br>
            <a:endParaRPr lang="ru-RU" sz="1800" dirty="0"/>
          </a:p>
        </p:txBody>
      </p:sp>
      <p:pic>
        <p:nvPicPr>
          <p:cNvPr id="4" name="Рисунок 3" descr="DSC_0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852936"/>
            <a:ext cx="4286280" cy="338437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285992"/>
            <a:ext cx="3857652" cy="315923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186766" cy="20717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Умение выполнять импровизированные движения под медленную музыку, релаксация</a:t>
            </a:r>
            <a:r>
              <a:rPr lang="ru-RU" sz="1600" dirty="0" smtClean="0">
                <a:latin typeface="Bookman Old Style" pitchFamily="18" charset="0"/>
              </a:rPr>
              <a:t/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/>
            </a:r>
            <a:br>
              <a:rPr lang="ru-RU" sz="1600" dirty="0" smtClean="0">
                <a:latin typeface="Bookman Old Style" pitchFamily="18" charset="0"/>
              </a:rPr>
            </a:br>
            <a:endParaRPr lang="ru-RU" sz="1800" dirty="0"/>
          </a:p>
        </p:txBody>
      </p:sp>
      <p:pic>
        <p:nvPicPr>
          <p:cNvPr id="3" name="Рисунок 2" descr="DSC_0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571744"/>
            <a:ext cx="3821900" cy="33055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SC_0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290479"/>
            <a:ext cx="3568448" cy="30231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58204" cy="6000792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> 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Причины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резкого увеличения детей 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 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речевыми расстройствами: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плохая экологическая обстановка; </a:t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несбалансированное питание; </a:t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педагогическая неподготовленность родителей; </a:t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увеличение рождаемости детей с патологией ЦНС; </a:t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информационные нейропсихологические перегрузки. </a:t>
            </a:r>
            <a:r>
              <a:rPr lang="ru-RU" sz="1800" dirty="0" smtClean="0">
                <a:latin typeface="Bookman Old Style" pitchFamily="18" charset="0"/>
              </a:rPr>
              <a:t/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58204" cy="17859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Развитие сенсорных способностей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1800" dirty="0"/>
          </a:p>
        </p:txBody>
      </p:sp>
      <p:pic>
        <p:nvPicPr>
          <p:cNvPr id="3" name="Рисунок 2" descr="2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143116"/>
            <a:ext cx="3715616" cy="278503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1" y="3214686"/>
            <a:ext cx="3678243" cy="275868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500306"/>
            <a:ext cx="7458100" cy="350046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  <a:t>- продолжать развивать неречевые функции; </a:t>
            </a:r>
            <a:b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  <a:t>- воспитывать выразительность, ритм и темп </a:t>
            </a:r>
            <a:b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  <a:t>  движений; </a:t>
            </a:r>
            <a:b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  <a:t>- совершенствовать речевую моторику;</a:t>
            </a:r>
            <a:b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  <a:t>- развивать мыслительные операции.</a:t>
            </a:r>
            <a:endParaRPr lang="ru-RU" sz="2200" b="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571480"/>
            <a:ext cx="7786742" cy="13573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Задачи этапа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формирования ситуативных значений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слов 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их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фонем: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Совершенствование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общей и речевой моторики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 descr="IMG_1626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276" y="1751566"/>
            <a:ext cx="3905277" cy="292895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1687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0562" y="2636912"/>
            <a:ext cx="4286248" cy="321468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3116"/>
            <a:ext cx="7958166" cy="414340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  <a:t>- закрепление двигательных умений; </a:t>
            </a:r>
            <a:b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  <a:t>- совершенствование речевого дыхания , навыка </a:t>
            </a:r>
            <a:b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  <a:t>  правильного употребления звуков в речи; </a:t>
            </a:r>
            <a:b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  <a:t>- развитие многообразной речевой деятельности;</a:t>
            </a:r>
            <a:b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  <a:t>- совершенствование зрительной и слуховой памяти, </a:t>
            </a:r>
            <a:b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  <a:t>  фонематических процессов;</a:t>
            </a:r>
            <a:b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  <a:t>- развитие музыкальной и театрально-игровой </a:t>
            </a:r>
            <a:b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  <a:t>   деятельности.</a:t>
            </a:r>
            <a:b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latin typeface="Bookman Old Style" pitchFamily="18" charset="0"/>
              </a:rPr>
              <a:t>- развитие пространственных и временных представлений.</a:t>
            </a:r>
            <a:endParaRPr lang="ru-RU" sz="2200" b="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571480"/>
            <a:ext cx="8001056" cy="13573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Задачи этапа формирования объемных семантических полей и психологической базы речи: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19256" cy="122413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Развитие многообразной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речевой деятельности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96005"/>
            <a:ext cx="4026193" cy="301964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3143248"/>
            <a:ext cx="3851920" cy="288894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401080" cy="494063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Спасибо </a:t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</a:t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внимание!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85720" y="571480"/>
          <a:ext cx="857256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43183"/>
            <a:ext cx="6629400" cy="276701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          </a:t>
            </a:r>
            <a: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  <a:t>Неречевые </a:t>
            </a:r>
            <a:b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  <a:t>        нарушения </a:t>
            </a:r>
            <a:endParaRPr lang="ru-RU" sz="28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14290"/>
            <a:ext cx="6629400" cy="285752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V="1">
            <a:off x="3500432" y="2143118"/>
            <a:ext cx="642941" cy="500064"/>
          </a:xfrm>
          <a:prstGeom prst="straightConnector1">
            <a:avLst/>
          </a:prstGeom>
          <a:ln w="1047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4776788" y="2152642"/>
            <a:ext cx="652468" cy="490539"/>
          </a:xfrm>
          <a:prstGeom prst="straightConnector1">
            <a:avLst/>
          </a:prstGeom>
          <a:ln w="1047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4179093" y="4250535"/>
            <a:ext cx="642941" cy="4"/>
          </a:xfrm>
          <a:prstGeom prst="straightConnector1">
            <a:avLst/>
          </a:prstGeom>
          <a:ln w="1047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2643174" y="3357563"/>
            <a:ext cx="642946" cy="1"/>
          </a:xfrm>
          <a:prstGeom prst="straightConnector1">
            <a:avLst/>
          </a:prstGeom>
          <a:ln w="1047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572136" y="3357562"/>
            <a:ext cx="642938" cy="2"/>
          </a:xfrm>
          <a:prstGeom prst="straightConnector1">
            <a:avLst/>
          </a:prstGeom>
          <a:ln w="1047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916832"/>
            <a:ext cx="7958166" cy="46554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комплексы дыхательной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гимнастики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массаж и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самомассаж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пальчиковая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гимнастика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песочная и су-джок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терапия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релаксационные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упражнения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психогимнастика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сказкотерапия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357166"/>
            <a:ext cx="7958166" cy="1487658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Здоровьесберегающие технологии: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542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488" y="2714620"/>
            <a:ext cx="3143272" cy="157163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Здоровьесберегающие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углом 3"/>
          <p:cNvSpPr/>
          <p:nvPr/>
        </p:nvSpPr>
        <p:spPr>
          <a:xfrm>
            <a:off x="4857752" y="1428736"/>
            <a:ext cx="714380" cy="1143008"/>
          </a:xfrm>
          <a:prstGeom prst="bentArrow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5008" y="1071546"/>
            <a:ext cx="2928958" cy="150019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Психофизиологическое развитие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углом 5"/>
          <p:cNvSpPr/>
          <p:nvPr/>
        </p:nvSpPr>
        <p:spPr>
          <a:xfrm rot="5400000" flipV="1">
            <a:off x="1535885" y="2821777"/>
            <a:ext cx="714380" cy="1357322"/>
          </a:xfrm>
          <a:prstGeom prst="bentArrow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3636" y="4071942"/>
            <a:ext cx="2714644" cy="171451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Установка на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самосбережение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здоровья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углом 7"/>
          <p:cNvSpPr/>
          <p:nvPr/>
        </p:nvSpPr>
        <p:spPr>
          <a:xfrm flipH="1">
            <a:off x="3071802" y="1428736"/>
            <a:ext cx="714380" cy="1143008"/>
          </a:xfrm>
          <a:prstGeom prst="bentArrow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углом 8"/>
          <p:cNvSpPr/>
          <p:nvPr/>
        </p:nvSpPr>
        <p:spPr>
          <a:xfrm rot="5400000">
            <a:off x="6500826" y="2786058"/>
            <a:ext cx="714380" cy="1428760"/>
          </a:xfrm>
          <a:prstGeom prst="bentArrow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1071546"/>
            <a:ext cx="2643206" cy="1428760"/>
          </a:xfrm>
          <a:prstGeom prst="round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Психосоматическое благополучие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844" y="4000504"/>
            <a:ext cx="2500330" cy="1643074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уровня заболеваемости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286248" y="4429132"/>
            <a:ext cx="357190" cy="500066"/>
          </a:xfrm>
          <a:prstGeom prst="downArrow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28926" y="5072074"/>
            <a:ext cx="3000396" cy="114300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Оптимистический настрой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26546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Дошкольный возраст 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– 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важнейший период для формирования двигательных навыков и физических качеств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 descr="0_8dcdb_11b012ec_XLd10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071810"/>
            <a:ext cx="4148161" cy="3318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38690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Логоритмика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– система занятий, сочетающая слово, музыку и движение, направленная на преодоление речевых и неречевых  нарушений у детей.</a:t>
            </a:r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3" name="Рисунок 2" descr="98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429000"/>
            <a:ext cx="2786082" cy="3134342"/>
          </a:xfrm>
          <a:prstGeom prst="rect">
            <a:avLst/>
          </a:prstGeom>
        </p:spPr>
      </p:pic>
      <p:pic>
        <p:nvPicPr>
          <p:cNvPr id="4" name="Рисунок 3" descr="7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3571876"/>
            <a:ext cx="2071702" cy="2657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643314"/>
            <a:ext cx="7858180" cy="1826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Предмет 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– </a:t>
            </a:r>
            <a:r>
              <a:rPr lang="ru-RU" sz="3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система движений    в сочетании с музыкой и словами. 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642918"/>
            <a:ext cx="7743852" cy="20717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Объект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–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неречевые функции      и речевые нарушения у детей.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Другая 13">
      <a:dk1>
        <a:srgbClr val="DC5924"/>
      </a:dk1>
      <a:lt1>
        <a:srgbClr val="FFFFFF"/>
      </a:lt1>
      <a:dk2>
        <a:srgbClr val="ECA5A6"/>
      </a:dk2>
      <a:lt2>
        <a:srgbClr val="C8C8B1"/>
      </a:lt2>
      <a:accent1>
        <a:srgbClr val="F4F4EF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2599</TotalTime>
  <Words>379</Words>
  <Application>Microsoft Office PowerPoint</Application>
  <PresentationFormat>Экран (4:3)</PresentationFormat>
  <Paragraphs>83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Техническая</vt:lpstr>
      <vt:lpstr>Подготовили учителя-логопеды:  Чукина Е.Т., Плотникова А.Г., Муравлева Э.А.  </vt:lpstr>
      <vt:lpstr>Здоровье – это  физическое,  душевное и социальное благополучие. </vt:lpstr>
      <vt:lpstr>  Причины  резкого увеличения детей c речевыми расстройствами:  - плохая экологическая обстановка;  - несбалансированное питание;  - педагогическая неподготовленность родителей;  - увеличение рождаемости детей с патологией ЦНС;  - информационные нейропсихологические перегрузки.    </vt:lpstr>
      <vt:lpstr>          Неречевые          нарушения </vt:lpstr>
      <vt:lpstr>- комплексы дыхательной гимнастики  - массаж и самомассаж - пальчиковая гимнастика - песочная и су-джок терапия - релаксационные упражнения - психогимнастика - сказкотерапия </vt:lpstr>
      <vt:lpstr>Слайд 6</vt:lpstr>
      <vt:lpstr>Дошкольный возраст –  важнейший период для формирования двигательных навыков и физических качеств.</vt:lpstr>
      <vt:lpstr>Логоритмика – система занятий, сочетающая слово, музыку и движение, направленная на преодоление речевых и неречевых  нарушений у детей. </vt:lpstr>
      <vt:lpstr>Предмет – система движений    в сочетании с музыкой и словами. </vt:lpstr>
      <vt:lpstr>Принцип – тесная связь движения и музыки с обязательным включением речевого материала.</vt:lpstr>
      <vt:lpstr> -  оздоровительные;   -  образовательные (познавательные);   -  воспитательные;    -  коррекционные. </vt:lpstr>
      <vt:lpstr> -  укрепляется костно-мышечный аппарат;   -  развивается дыхательно-голосовая система;   -  совершенствуются моторные и сенсорные    функции. </vt:lpstr>
      <vt:lpstr> -  формируются двигательные навыки и умения,    пространственные представления;   -  развиваются физические качества.</vt:lpstr>
      <vt:lpstr>   - развивается чувство ритма;   -  совершенствуются художественно-творческие     способности;   -  воспитываются положительные личностные    качества.</vt:lpstr>
      <vt:lpstr>- тренируются процессы торможения и    возбуждения; - развивается координация общих    движений, тонкой моторики и мимики  лица; - совершенствуются восприятие, внимание, память.</vt:lpstr>
      <vt:lpstr>Слайд 16</vt:lpstr>
      <vt:lpstr>I. Ритмическая разминка. II. Некоторые виды музыкально-ритмических упражнений.  III. Упражнения оздоровительного характера. IV. Слушание музыки.  V. Пение.  VI. Упражнения для развития тонких движений пальцев рук.  VII. Упражнения для развития речевых и мимических движений.  VIII. Игра.  IX. Заключительная ходьба или упражнения на релаксацию. </vt:lpstr>
      <vt:lpstr>- развитие общей  и мелкой моторики;  - развитие дыхания, голоса, орального праксиса;  - пение; - регулирование мышечного тонуса;  - формирование чувства ритма и темпа;  - развитие творческой инициативы.  </vt:lpstr>
      <vt:lpstr>- активность, инициативность; - самостоятельность; - смелость, решительность; - настойчивость, волю; - выдержку.</vt:lpstr>
      <vt:lpstr>Не следует насыщать занятия новыми упражнениями и музыкальным репертуаром.</vt:lpstr>
      <vt:lpstr>Привнесение нового  материала</vt:lpstr>
      <vt:lpstr>Слайд 22</vt:lpstr>
      <vt:lpstr>- установление контакта;  - развитие моторики, координации движений;  - развитие слухового восприятия, мимики, голоса,    дыхания;  - развитие подражательности; - развитие внимания;  - развитие чувства ритма, театрально-игровой     деятельности.</vt:lpstr>
      <vt:lpstr>Коррекция неречевых процессов  на музыкальных и физкультурных занятиях</vt:lpstr>
      <vt:lpstr>Формирование у детей глагольной лексики и образности движений </vt:lpstr>
      <vt:lpstr>   Формирование правильной  осанки детей    </vt:lpstr>
      <vt:lpstr> Умение последовательно и четко выполнять основные позиции и отдельные движения рук     и ног, танцевальные движения  </vt:lpstr>
      <vt:lpstr>Развитие выразительности движений, мимики и пантомимики  </vt:lpstr>
      <vt:lpstr>Умение выполнять импровизированные движения под медленную музыку, релаксация  </vt:lpstr>
      <vt:lpstr>Развитие сенсорных способностей  </vt:lpstr>
      <vt:lpstr>- продолжать развивать неречевые функции;  - воспитывать выразительность, ритм и темп    движений;  - совершенствовать речевую моторику; - развивать мыслительные операции.</vt:lpstr>
      <vt:lpstr>Совершенствование  общей и речевой моторики</vt:lpstr>
      <vt:lpstr>- закрепление двигательных умений;  - совершенствование речевого дыхания , навыка    правильного употребления звуков в речи;  - развитие многообразной речевой деятельности; - совершенствование зрительной и слуховой памяти,    фонематических процессов; - развитие музыкальной и театрально-игровой     деятельности. - развитие пространственных и временных представлений.</vt:lpstr>
      <vt:lpstr>Развитие многообразной  речевой деятельности</vt:lpstr>
      <vt:lpstr>Спасибо  за 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«логопедия» от греческих слов:      логос (слово) и  пайдео (воспитываю, обучаю) –  «воспитание правильной речи».</dc:title>
  <dc:creator>Владелец</dc:creator>
  <cp:lastModifiedBy>PSIH_13</cp:lastModifiedBy>
  <cp:revision>339</cp:revision>
  <cp:lastPrinted>2011-11-09T12:56:22Z</cp:lastPrinted>
  <dcterms:created xsi:type="dcterms:W3CDTF">2011-11-01T06:45:32Z</dcterms:created>
  <dcterms:modified xsi:type="dcterms:W3CDTF">2017-04-04T18:13:51Z</dcterms:modified>
</cp:coreProperties>
</file>