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5"/>
  </p:sldMasterIdLst>
  <p:notesMasterIdLst>
    <p:notesMasterId r:id="rId24"/>
  </p:notesMasterIdLst>
  <p:sldIdLst>
    <p:sldId id="256" r:id="rId6"/>
    <p:sldId id="306" r:id="rId7"/>
    <p:sldId id="290" r:id="rId8"/>
    <p:sldId id="258" r:id="rId9"/>
    <p:sldId id="259" r:id="rId10"/>
    <p:sldId id="301" r:id="rId11"/>
    <p:sldId id="307" r:id="rId12"/>
    <p:sldId id="291" r:id="rId13"/>
    <p:sldId id="292" r:id="rId14"/>
    <p:sldId id="297" r:id="rId15"/>
    <p:sldId id="298" r:id="rId16"/>
    <p:sldId id="308" r:id="rId17"/>
    <p:sldId id="309" r:id="rId18"/>
    <p:sldId id="296" r:id="rId19"/>
    <p:sldId id="285" r:id="rId20"/>
    <p:sldId id="310" r:id="rId21"/>
    <p:sldId id="299" r:id="rId22"/>
    <p:sldId id="300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8000"/>
    <a:srgbClr val="66FFFF"/>
    <a:srgbClr val="CC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65" autoAdjust="0"/>
    <p:restoredTop sz="92308" autoAdjust="0"/>
  </p:normalViewPr>
  <p:slideViewPr>
    <p:cSldViewPr>
      <p:cViewPr>
        <p:scale>
          <a:sx n="50" d="100"/>
          <a:sy n="50" d="100"/>
        </p:scale>
        <p:origin x="-5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DF82BAB-6022-4BA6-95E2-710780C0DDA9}" type="datetimeFigureOut">
              <a:rPr lang="ru-RU"/>
              <a:pPr>
                <a:defRPr/>
              </a:pPr>
              <a:t>05.04.2016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D02F6FB-578A-48A3-AB3E-6406D03B65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6FDCC3-2F9A-454A-84DD-19B1A53AE8B6}" type="slidenum">
              <a:rPr lang="ru-RU" smtClean="0"/>
              <a:pPr/>
              <a:t>1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BF5FE19-3DA7-4972-A243-FCD28063CD58}" type="slidenum">
              <a:rPr lang="ru-RU" smtClean="0"/>
              <a:pPr/>
              <a:t>4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7225B5-92B0-4BA5-A467-A4B253FCCD05}" type="slidenum">
              <a:rPr lang="ru-RU" smtClean="0"/>
              <a:pPr/>
              <a:t>5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691A62-BF40-4746-8B40-9BED0D037B63}" type="slidenum">
              <a:rPr lang="ru-RU" smtClean="0"/>
              <a:pPr/>
              <a:t>15</a:t>
            </a:fld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2302E-F2F9-430D-8176-58133D0CF2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A4DFD-BB88-4812-A245-B902658660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07DCC-4254-415D-8C00-B1ECB39D24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5D10B-3947-4FA5-8B81-058A5623D2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734F3-A777-4C03-80F6-D50C723054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4B25A-EFFF-436E-B01B-8E9DD046EE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63EFB-94DF-429D-81C3-6F0253C55A3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51BA8-98A5-4E6B-99FD-7915782816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D3692-9CF3-4663-9365-9D8D8F144C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F6AD5-7CA9-404B-9BC9-F7A65BC2C5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3B2EC-5FF1-4683-9275-1E9A870D2B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7E64B-FCC3-4E80-B078-D186E81612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100000">
              <a:srgbClr val="CC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31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0474EAE-A309-4668-9651-7EB66D1B8B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33128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33129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/>
          </a:p>
        </p:txBody>
      </p:sp>
      <p:grpSp>
        <p:nvGrpSpPr>
          <p:cNvPr id="2058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3313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313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313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313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313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313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313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313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313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2084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2085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33142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133143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133144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</p:grpSp>
          <p:sp>
            <p:nvSpPr>
              <p:cNvPr id="133145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33146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33147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grpSp>
            <p:nvGrpSpPr>
              <p:cNvPr id="2089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33149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133150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133151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133152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133153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133154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133155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133156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</p:grpSp>
        </p:grpSp>
      </p:grpSp>
      <p:grpSp>
        <p:nvGrpSpPr>
          <p:cNvPr id="2059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33158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3159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grpSp>
        <p:nvGrpSpPr>
          <p:cNvPr id="2060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2061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33162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grpSp>
            <p:nvGrpSpPr>
              <p:cNvPr id="2064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33164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133165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64" y="316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133166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74" y="166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133167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133168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13" y="881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133169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790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133170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133171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63" y="126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</p:grpSp>
        </p:grpSp>
        <p:sp>
          <p:nvSpPr>
            <p:cNvPr id="133172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133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3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133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3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3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133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3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3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33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/>
      <p:bldP spid="133124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312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31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331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331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312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31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331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331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312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31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331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331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312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31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331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331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312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31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331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331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://standart.edu.ru/" TargetMode="Externa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304800" y="4648200"/>
            <a:ext cx="88392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endParaRPr lang="ru-RU" sz="3200" b="1" dirty="0">
              <a:solidFill>
                <a:srgbClr val="006600"/>
              </a:solidFill>
              <a:latin typeface="Arial" charset="0"/>
            </a:endParaRPr>
          </a:p>
          <a:p>
            <a:pPr algn="r">
              <a:defRPr/>
            </a:pPr>
            <a:r>
              <a:rPr lang="ru-RU" sz="2400" b="1" dirty="0">
                <a:solidFill>
                  <a:schemeClr val="accent6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Воспитатели: Абаринева Т.Б.</a:t>
            </a:r>
          </a:p>
          <a:p>
            <a:pPr algn="r">
              <a:defRPr/>
            </a:pPr>
            <a:r>
              <a:rPr lang="ru-RU" sz="2400" b="1" dirty="0">
                <a:solidFill>
                  <a:schemeClr val="accent6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                         Иванченко Е.Н.</a:t>
            </a:r>
          </a:p>
          <a:p>
            <a:pPr algn="r">
              <a:defRPr/>
            </a:pPr>
            <a:r>
              <a:rPr lang="ru-RU" sz="2400" b="1" dirty="0">
                <a:solidFill>
                  <a:schemeClr val="accent6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Учитель-логопед: Плотникова А.Г</a:t>
            </a:r>
            <a:r>
              <a:rPr lang="ru-RU" sz="2400" b="1" dirty="0" smtClean="0">
                <a:solidFill>
                  <a:schemeClr val="accent6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.</a:t>
            </a:r>
            <a:endParaRPr lang="ru-RU" sz="2400" b="1" dirty="0">
              <a:solidFill>
                <a:schemeClr val="accent6">
                  <a:lumMod val="95000"/>
                  <a:lumOff val="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81000" y="293688"/>
            <a:ext cx="8458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000" b="1" dirty="0">
                <a:latin typeface="Times New Roman" pitchFamily="18" charset="0"/>
              </a:rPr>
              <a:t>Муниципальное автономное дошкольное образовательное</a:t>
            </a:r>
            <a:endParaRPr lang="ru-RU" sz="2000" b="1" dirty="0"/>
          </a:p>
          <a:p>
            <a:pPr algn="ctr" eaLnBrk="0" hangingPunct="0"/>
            <a:r>
              <a:rPr lang="ru-RU" sz="2000" b="1" dirty="0">
                <a:latin typeface="Times New Roman" pitchFamily="18" charset="0"/>
              </a:rPr>
              <a:t>учреждение центр развития ребенка детский сад № 18</a:t>
            </a:r>
            <a:endParaRPr lang="ru-RU" sz="2000" b="1" dirty="0"/>
          </a:p>
          <a:p>
            <a:pPr algn="ctr" eaLnBrk="0" hangingPunct="0"/>
            <a:r>
              <a:rPr lang="ru-RU" sz="2000" b="1" dirty="0">
                <a:latin typeface="Times New Roman" pitchFamily="18" charset="0"/>
              </a:rPr>
              <a:t>города Кропоткин муниципального образования Кавказский район</a:t>
            </a:r>
            <a:endParaRPr lang="ru-RU" sz="2000" b="1" dirty="0"/>
          </a:p>
          <a:p>
            <a:pPr eaLnBrk="0" hangingPunct="0"/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90600" y="1981200"/>
            <a:ext cx="7391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atin typeface="Bookman Old Style" pitchFamily="18" charset="0"/>
                <a:cs typeface="Arial" pitchFamily="34" charset="0"/>
              </a:rPr>
              <a:t>Организация </a:t>
            </a:r>
          </a:p>
          <a:p>
            <a:pPr algn="ctr">
              <a:defRPr/>
            </a:pPr>
            <a:r>
              <a:rPr lang="ru-RU" sz="3200" b="1" dirty="0" smtClean="0">
                <a:latin typeface="Bookman Old Style" pitchFamily="18" charset="0"/>
                <a:cs typeface="Arial" pitchFamily="34" charset="0"/>
              </a:rPr>
              <a:t>о</a:t>
            </a:r>
            <a:r>
              <a:rPr lang="ru-RU" sz="3200" b="1" dirty="0" smtClean="0">
                <a:latin typeface="Bookman Old Style" pitchFamily="18" charset="0"/>
                <a:cs typeface="Arial" pitchFamily="34" charset="0"/>
              </a:rPr>
              <a:t>пытно - экспериментальной деятельности  </a:t>
            </a:r>
            <a:r>
              <a:rPr lang="ru-RU" sz="3200" b="1" dirty="0" smtClean="0">
                <a:latin typeface="Bookman Old Style" pitchFamily="18" charset="0"/>
                <a:cs typeface="Arial" pitchFamily="34" charset="0"/>
              </a:rPr>
              <a:t>старших дошкольников </a:t>
            </a:r>
            <a:endParaRPr lang="ru-RU" sz="3200" b="1" dirty="0" smtClean="0">
              <a:latin typeface="Bookman Old Style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ru-RU" sz="3200" b="1" dirty="0" smtClean="0">
                <a:latin typeface="Bookman Old Style" pitchFamily="18" charset="0"/>
                <a:cs typeface="Arial" pitchFamily="34" charset="0"/>
              </a:rPr>
              <a:t>в  </a:t>
            </a:r>
            <a:r>
              <a:rPr lang="ru-RU" sz="3200" b="1" dirty="0" smtClean="0">
                <a:latin typeface="Bookman Old Style" pitchFamily="18" charset="0"/>
                <a:cs typeface="Arial" pitchFamily="34" charset="0"/>
              </a:rPr>
              <a:t>группе </a:t>
            </a:r>
            <a:r>
              <a:rPr lang="ru-RU" sz="3200" b="1" dirty="0" smtClean="0">
                <a:latin typeface="Bookman Old Style" pitchFamily="18" charset="0"/>
                <a:cs typeface="Arial" pitchFamily="34" charset="0"/>
              </a:rPr>
              <a:t> компенсирующей </a:t>
            </a:r>
            <a:r>
              <a:rPr lang="ru-RU" sz="3200" b="1" dirty="0" smtClean="0">
                <a:latin typeface="Bookman Old Style" pitchFamily="18" charset="0"/>
                <a:cs typeface="Arial" pitchFamily="34" charset="0"/>
              </a:rPr>
              <a:t>направленности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Рисунок 3" descr="IMG_003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962400"/>
            <a:ext cx="3352800" cy="25146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IMG_02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381000"/>
            <a:ext cx="3048000" cy="228600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IMG_01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228600"/>
            <a:ext cx="3352800" cy="251460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IMG_02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6400" y="3810000"/>
            <a:ext cx="3352800" cy="251460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001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67000" y="1828800"/>
            <a:ext cx="3935697" cy="2584704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Рисунок 2" descr="IMG_003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7400" y="3505200"/>
            <a:ext cx="3860800" cy="28956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2" name="Рисунок 3" descr="IMG_001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57200"/>
            <a:ext cx="3744913" cy="280828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G_01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81000"/>
            <a:ext cx="3810000" cy="285750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IMG_019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3505200"/>
            <a:ext cx="3860800" cy="289560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ТА\ИЗО\IMG_63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" y="533400"/>
            <a:ext cx="3771900" cy="2514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D:\РАБОТА\ИЗО\IMG_87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5022" y="457200"/>
            <a:ext cx="3647670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РАБОТА\ИЗО\IMG_89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429000"/>
            <a:ext cx="3408540" cy="2514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IMG_74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" y="3581400"/>
            <a:ext cx="3352800" cy="2514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0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4114800"/>
            <a:ext cx="3048000" cy="228600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IMG_00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457200"/>
            <a:ext cx="3302000" cy="253790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IMG_00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457200"/>
            <a:ext cx="3556000" cy="266700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G_01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" y="3886200"/>
            <a:ext cx="3276600" cy="245745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IMG_010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0" y="2133600"/>
            <a:ext cx="3251200" cy="243840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12" descr="MCj0433845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711526">
            <a:off x="3537092" y="5414625"/>
            <a:ext cx="1959170" cy="1255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143000"/>
          </a:xfrm>
        </p:spPr>
        <p:txBody>
          <a:bodyPr/>
          <a:lstStyle/>
          <a:p>
            <a:r>
              <a:rPr lang="ru-RU" dirty="0" smtClean="0"/>
              <a:t>Методы и приемы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685800" y="1600200"/>
            <a:ext cx="7696200" cy="4114800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sz="2800" b="1" dirty="0" smtClean="0"/>
              <a:t>-Метод наблюдения</a:t>
            </a:r>
          </a:p>
          <a:p>
            <a:pPr>
              <a:lnSpc>
                <a:spcPct val="150000"/>
              </a:lnSpc>
              <a:buNone/>
            </a:pPr>
            <a:r>
              <a:rPr lang="ru-RU" sz="2800" b="1" dirty="0" smtClean="0"/>
              <a:t>-Игровой метод</a:t>
            </a:r>
          </a:p>
          <a:p>
            <a:pPr>
              <a:lnSpc>
                <a:spcPct val="150000"/>
              </a:lnSpc>
              <a:buNone/>
            </a:pPr>
            <a:r>
              <a:rPr lang="ru-RU" sz="2800" b="1" dirty="0" smtClean="0"/>
              <a:t>-Метод «Элементарного опыта»</a:t>
            </a:r>
          </a:p>
          <a:p>
            <a:pPr>
              <a:lnSpc>
                <a:spcPct val="150000"/>
              </a:lnSpc>
              <a:buNone/>
            </a:pPr>
            <a:r>
              <a:rPr lang="ru-RU" sz="2800" b="1" dirty="0" smtClean="0"/>
              <a:t>-Словесный метод</a:t>
            </a:r>
          </a:p>
          <a:p>
            <a:pPr>
              <a:lnSpc>
                <a:spcPct val="150000"/>
              </a:lnSpc>
              <a:buNone/>
            </a:pPr>
            <a:r>
              <a:rPr lang="ru-RU" sz="2800" b="1" dirty="0" smtClean="0"/>
              <a:t>-Проблемные ситуации</a:t>
            </a:r>
          </a:p>
          <a:p>
            <a:endParaRPr lang="ru-RU" sz="2800" b="1" dirty="0" smtClean="0"/>
          </a:p>
          <a:p>
            <a:endParaRPr lang="ru-RU" sz="2800" b="1" dirty="0" smtClean="0"/>
          </a:p>
          <a:p>
            <a:endParaRPr lang="ru-RU" sz="2800" b="1" dirty="0" smtClean="0"/>
          </a:p>
          <a:p>
            <a:pPr>
              <a:buFontTx/>
              <a:buNone/>
            </a:pPr>
            <a:endParaRPr lang="ru-RU" sz="2800" b="1" dirty="0" smtClean="0"/>
          </a:p>
          <a:p>
            <a:pPr>
              <a:buFontTx/>
              <a:buNone/>
            </a:pPr>
            <a:endParaRPr lang="ru-RU" dirty="0" smtClean="0"/>
          </a:p>
        </p:txBody>
      </p:sp>
      <p:pic>
        <p:nvPicPr>
          <p:cNvPr id="4" name="Picture 22" descr="MCj0435773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3657600"/>
            <a:ext cx="12192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6870700" cy="1295400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chemeClr val="hlink"/>
                </a:solidFill>
              </a:rPr>
              <a:t>Формы работы с родителями:</a:t>
            </a:r>
          </a:p>
        </p:txBody>
      </p:sp>
      <p:sp>
        <p:nvSpPr>
          <p:cNvPr id="15363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752600"/>
            <a:ext cx="3771900" cy="3657600"/>
          </a:xfrm>
        </p:spPr>
        <p:txBody>
          <a:bodyPr/>
          <a:lstStyle/>
          <a:p>
            <a:pPr eaLnBrk="1" hangingPunct="1">
              <a:buNone/>
            </a:pPr>
            <a:r>
              <a:rPr lang="ru-RU" sz="2600" dirty="0" smtClean="0"/>
              <a:t>-Родительские собрания</a:t>
            </a:r>
          </a:p>
          <a:p>
            <a:pPr eaLnBrk="1" hangingPunct="1">
              <a:buNone/>
            </a:pPr>
            <a:r>
              <a:rPr lang="ru-RU" sz="2600" dirty="0" smtClean="0"/>
              <a:t>-Консультации</a:t>
            </a:r>
          </a:p>
          <a:p>
            <a:pPr eaLnBrk="1" hangingPunct="1">
              <a:buNone/>
            </a:pPr>
            <a:r>
              <a:rPr lang="ru-RU" sz="2600" dirty="0" smtClean="0"/>
              <a:t>-Советы и рекомендации</a:t>
            </a:r>
          </a:p>
          <a:p>
            <a:pPr eaLnBrk="1" hangingPunct="1">
              <a:buNone/>
            </a:pPr>
            <a:r>
              <a:rPr lang="ru-RU" sz="2600" dirty="0" smtClean="0"/>
              <a:t>-Памятки </a:t>
            </a:r>
          </a:p>
          <a:p>
            <a:pPr eaLnBrk="1" hangingPunct="1">
              <a:buNone/>
            </a:pPr>
            <a:r>
              <a:rPr lang="ru-RU" sz="2600" dirty="0" smtClean="0"/>
              <a:t>-Анкетирование</a:t>
            </a:r>
          </a:p>
          <a:p>
            <a:pPr eaLnBrk="1" hangingPunct="1">
              <a:buFontTx/>
              <a:buNone/>
            </a:pPr>
            <a:endParaRPr lang="ru-RU" dirty="0" smtClean="0"/>
          </a:p>
          <a:p>
            <a:pPr eaLnBrk="1" hangingPunct="1"/>
            <a:endParaRPr lang="ru-RU" dirty="0" smtClean="0"/>
          </a:p>
        </p:txBody>
      </p:sp>
      <p:pic>
        <p:nvPicPr>
          <p:cNvPr id="15364" name="Содержимое 6" descr="IMG_006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43400" y="4191000"/>
            <a:ext cx="3200400" cy="24003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IMG_02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2800" y="1600200"/>
            <a:ext cx="2641600" cy="19812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IMG_02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6019800" y="1219200"/>
            <a:ext cx="3048000" cy="228600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704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838200"/>
            <a:ext cx="3200400" cy="24003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_SAM59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609600"/>
            <a:ext cx="2032000" cy="30480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IMG_20160320_1513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6019800" y="914400"/>
            <a:ext cx="3048000" cy="22860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SAM_18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9200" y="4038600"/>
            <a:ext cx="3251200" cy="24384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DSC_003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00600" y="4038600"/>
            <a:ext cx="3657600" cy="24384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6870700" cy="762000"/>
          </a:xfrm>
        </p:spPr>
        <p:txBody>
          <a:bodyPr/>
          <a:lstStyle/>
          <a:p>
            <a:r>
              <a:rPr lang="ru-RU" dirty="0" smtClean="0"/>
              <a:t>Результативность 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609600" y="1447800"/>
            <a:ext cx="7696200" cy="4648200"/>
          </a:xfrm>
        </p:spPr>
        <p:txBody>
          <a:bodyPr/>
          <a:lstStyle/>
          <a:p>
            <a:pPr>
              <a:buNone/>
            </a:pPr>
            <a:r>
              <a:rPr lang="ru-RU" sz="2600" dirty="0" smtClean="0"/>
              <a:t>- в </a:t>
            </a:r>
            <a:r>
              <a:rPr lang="ru-RU" sz="2600" dirty="0" smtClean="0"/>
              <a:t>процессе исследовательской работы стала проявляться культура </a:t>
            </a:r>
            <a:r>
              <a:rPr lang="ru-RU" sz="2600" dirty="0" smtClean="0"/>
              <a:t>мышления;</a:t>
            </a:r>
            <a:endParaRPr lang="ru-RU" sz="2600" dirty="0" smtClean="0"/>
          </a:p>
          <a:p>
            <a:pPr>
              <a:buNone/>
            </a:pPr>
            <a:r>
              <a:rPr lang="ru-RU" sz="2600" dirty="0" smtClean="0"/>
              <a:t>- появилось </a:t>
            </a:r>
            <a:r>
              <a:rPr lang="ru-RU" sz="2600" dirty="0" smtClean="0"/>
              <a:t>умение видеть </a:t>
            </a:r>
            <a:r>
              <a:rPr lang="ru-RU" sz="2600" dirty="0" smtClean="0"/>
              <a:t>проблему;</a:t>
            </a:r>
            <a:endParaRPr lang="ru-RU" sz="2600" dirty="0" smtClean="0"/>
          </a:p>
          <a:p>
            <a:pPr>
              <a:buNone/>
            </a:pPr>
            <a:r>
              <a:rPr lang="ru-RU" sz="2600" dirty="0" smtClean="0"/>
              <a:t>- умение </a:t>
            </a:r>
            <a:r>
              <a:rPr lang="ru-RU" sz="2600" dirty="0" smtClean="0"/>
              <a:t>задавать </a:t>
            </a:r>
            <a:r>
              <a:rPr lang="ru-RU" sz="2600" dirty="0" smtClean="0"/>
              <a:t>вопросы;</a:t>
            </a:r>
            <a:endParaRPr lang="ru-RU" sz="2600" dirty="0" smtClean="0"/>
          </a:p>
          <a:p>
            <a:pPr>
              <a:buNone/>
            </a:pPr>
            <a:r>
              <a:rPr lang="ru-RU" sz="2600" dirty="0" smtClean="0"/>
              <a:t>- умение </a:t>
            </a:r>
            <a:r>
              <a:rPr lang="ru-RU" sz="2600" dirty="0" smtClean="0"/>
              <a:t>давать определение некоторым </a:t>
            </a:r>
            <a:r>
              <a:rPr lang="ru-RU" sz="2600" dirty="0" smtClean="0"/>
              <a:t>понятиям;</a:t>
            </a:r>
            <a:endParaRPr lang="ru-RU" sz="2600" dirty="0" smtClean="0"/>
          </a:p>
          <a:p>
            <a:pPr>
              <a:buNone/>
            </a:pPr>
            <a:r>
              <a:rPr lang="ru-RU" sz="2600" dirty="0" smtClean="0"/>
              <a:t>- делать выводы;</a:t>
            </a:r>
            <a:endParaRPr lang="ru-RU" sz="2600" dirty="0" smtClean="0"/>
          </a:p>
          <a:p>
            <a:pPr>
              <a:buNone/>
            </a:pPr>
            <a:r>
              <a:rPr lang="ru-RU" sz="2600" dirty="0" smtClean="0"/>
              <a:t>- появилось </a:t>
            </a:r>
            <a:r>
              <a:rPr lang="ru-RU" sz="2600" dirty="0" smtClean="0"/>
              <a:t>умение анализировать, выделять главное и </a:t>
            </a:r>
            <a:r>
              <a:rPr lang="ru-RU" sz="2600" dirty="0" smtClean="0"/>
              <a:t>второстепенное.</a:t>
            </a:r>
            <a:endParaRPr lang="ru-RU" sz="2600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7239000" cy="2590800"/>
          </a:xfrm>
        </p:spPr>
        <p:txBody>
          <a:bodyPr/>
          <a:lstStyle/>
          <a:p>
            <a:pPr algn="r"/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600" dirty="0" smtClean="0"/>
              <a:t>“</a:t>
            </a:r>
            <a:r>
              <a:rPr lang="ru-RU" sz="2600" dirty="0" smtClean="0"/>
              <a:t>Пустая голова не рассуждает: чем больше опыта, тем больше способна она рассуждать</a:t>
            </a:r>
            <a:r>
              <a:rPr lang="ru-RU" sz="2600" dirty="0" smtClean="0"/>
              <a:t>”</a:t>
            </a:r>
            <a:br>
              <a:rPr lang="ru-RU" sz="2600" dirty="0" smtClean="0"/>
            </a:br>
            <a:r>
              <a:rPr lang="ru-RU" sz="2600" dirty="0" smtClean="0"/>
              <a:t> </a:t>
            </a: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> П.П.Блонский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</p:txBody>
      </p:sp>
      <p:sp>
        <p:nvSpPr>
          <p:cNvPr id="1028" name="Содержимое 2"/>
          <p:cNvSpPr>
            <a:spLocks noGrp="1"/>
          </p:cNvSpPr>
          <p:nvPr>
            <p:ph idx="1"/>
          </p:nvPr>
        </p:nvSpPr>
        <p:spPr>
          <a:xfrm>
            <a:off x="685800" y="2971800"/>
            <a:ext cx="7696200" cy="25146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800" dirty="0" smtClean="0"/>
              <a:t>Спасибо </a:t>
            </a:r>
            <a:r>
              <a:rPr lang="ru-RU" sz="4800" dirty="0" smtClean="0"/>
              <a:t>за внимание!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3886200" y="3522663"/>
          <a:ext cx="5257800" cy="3335337"/>
        </p:xfrm>
        <a:graphic>
          <a:graphicData uri="http://schemas.openxmlformats.org/presentationml/2006/ole">
            <p:oleObj spid="_x0000_s1026" name="Фотография Photo Editor" r:id="rId3" imgW="2161905" imgH="1238423" progId="">
              <p:embed/>
            </p:oleObj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3200400" cy="60410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33800" y="990600"/>
            <a:ext cx="51054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2400" dirty="0" smtClean="0"/>
              <a:t>В образовательной области «Познавательное развитие» ФГОС требует: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400" dirty="0" smtClean="0"/>
              <a:t>обеспечить развитие интересов детей, любознательности и познавательной мотивации;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400" dirty="0" smtClean="0"/>
              <a:t>формирование познавательных действий; развитие воображения и творческой активности. 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</p:txBody>
      </p:sp>
      <p:pic>
        <p:nvPicPr>
          <p:cNvPr id="4" name="Picture 7" descr="logo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985164"/>
            <a:ext cx="2152650" cy="58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2" descr="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2541588" cy="220980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Рисунок 3" descr="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685800"/>
            <a:ext cx="2133600" cy="24384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4" name="Рисунок 4" descr="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1752600"/>
            <a:ext cx="2338388" cy="31242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5" name="Рисунок 5" descr="1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3581400"/>
            <a:ext cx="1665288" cy="249555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6" name="Рисунок 6" descr="13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3733800"/>
            <a:ext cx="2286000" cy="231298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12192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chemeClr val="hlink"/>
                </a:solidFill>
              </a:rPr>
              <a:t>Цель: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696200" cy="4343400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/>
              <a:t>- развитие познавательной активности детей в процессе экспериментирования;</a:t>
            </a:r>
          </a:p>
          <a:p>
            <a:pPr>
              <a:buNone/>
            </a:pPr>
            <a:r>
              <a:rPr lang="ru-RU" sz="2000" b="1" dirty="0" smtClean="0"/>
              <a:t> - создание условий для формирования основного целостного мировидения ребенка старшего дошкольного возраста средствами физического эксперимента;  </a:t>
            </a:r>
          </a:p>
          <a:p>
            <a:pPr>
              <a:buNone/>
            </a:pPr>
            <a:r>
              <a:rPr lang="ru-RU" sz="2000" b="1" dirty="0" smtClean="0"/>
              <a:t>- развитие наблюдательности, умение сравнивать, анализировать, обобщать, развитие познавательного интереса детей в процессе экспериментирования, установление причинно-следственной зависимости, умение делать выводы; </a:t>
            </a:r>
          </a:p>
          <a:p>
            <a:pPr>
              <a:buNone/>
            </a:pPr>
            <a:r>
              <a:rPr lang="ru-RU" sz="2000" b="1" dirty="0" smtClean="0"/>
              <a:t>- развитие внимания, зрительной, слуховой </a:t>
            </a:r>
            <a:r>
              <a:rPr lang="ru-RU" sz="2000" b="1" dirty="0" smtClean="0"/>
              <a:t>чувствительности</a:t>
            </a:r>
            <a:r>
              <a:rPr lang="ru-RU" sz="2000" b="1" dirty="0" smtClean="0"/>
              <a:t>.</a:t>
            </a:r>
            <a:endParaRPr lang="ru-RU" sz="2000" b="1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9144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chemeClr val="hlink"/>
                </a:solidFill>
              </a:rPr>
              <a:t>Задачи:</a:t>
            </a:r>
            <a:endParaRPr lang="ru-RU" b="1" dirty="0" smtClean="0">
              <a:solidFill>
                <a:schemeClr val="hlink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229600" cy="4724400"/>
          </a:xfrm>
        </p:spPr>
        <p:txBody>
          <a:bodyPr/>
          <a:lstStyle/>
          <a:p>
            <a:pPr>
              <a:buNone/>
            </a:pPr>
            <a:r>
              <a:rPr lang="ru-RU" sz="2200" b="1" dirty="0" smtClean="0"/>
              <a:t>-</a:t>
            </a:r>
            <a:r>
              <a:rPr lang="ru-RU" sz="2200" dirty="0" smtClean="0"/>
              <a:t> </a:t>
            </a:r>
            <a:r>
              <a:rPr lang="ru-RU" sz="2200" b="1" dirty="0" smtClean="0"/>
              <a:t>расширение </a:t>
            </a:r>
            <a:r>
              <a:rPr lang="ru-RU" sz="2200" b="1" dirty="0" smtClean="0"/>
              <a:t>представлений детей об окружающем мире через знакомство с элементарными знаниями из различных областей наук;</a:t>
            </a:r>
          </a:p>
          <a:p>
            <a:pPr>
              <a:buNone/>
            </a:pPr>
            <a:r>
              <a:rPr lang="ru-RU" sz="2200" b="1" dirty="0" smtClean="0"/>
              <a:t>- </a:t>
            </a:r>
            <a:r>
              <a:rPr lang="ru-RU" sz="2200" b="1" dirty="0" smtClean="0"/>
              <a:t>формирование </a:t>
            </a:r>
            <a:r>
              <a:rPr lang="ru-RU" sz="2200" b="1" dirty="0" smtClean="0"/>
              <a:t>у детей умений пользоваться приборами-помощниками при проведении экспериментов;</a:t>
            </a:r>
          </a:p>
          <a:p>
            <a:pPr>
              <a:buNone/>
            </a:pPr>
            <a:r>
              <a:rPr lang="ru-RU" sz="2200" b="1" dirty="0" smtClean="0"/>
              <a:t>- </a:t>
            </a:r>
            <a:r>
              <a:rPr lang="ru-RU" sz="2200" b="1" dirty="0" smtClean="0"/>
              <a:t>развитие </a:t>
            </a:r>
            <a:r>
              <a:rPr lang="ru-RU" sz="2200" b="1" dirty="0" smtClean="0"/>
              <a:t>у детей познавательных способностей;</a:t>
            </a:r>
          </a:p>
          <a:p>
            <a:pPr>
              <a:buNone/>
            </a:pPr>
            <a:r>
              <a:rPr lang="ru-RU" sz="2200" b="1" dirty="0" smtClean="0"/>
              <a:t>- </a:t>
            </a:r>
            <a:r>
              <a:rPr lang="ru-RU" sz="2200" b="1" dirty="0" smtClean="0"/>
              <a:t>развитие </a:t>
            </a:r>
            <a:r>
              <a:rPr lang="ru-RU" sz="2200" b="1" dirty="0" smtClean="0"/>
              <a:t>ребенка в социально-личностном направлении; </a:t>
            </a:r>
          </a:p>
          <a:p>
            <a:pPr>
              <a:buNone/>
            </a:pPr>
            <a:r>
              <a:rPr lang="ru-RU" sz="2200" b="1" dirty="0" smtClean="0"/>
              <a:t>- </a:t>
            </a:r>
            <a:r>
              <a:rPr lang="ru-RU" sz="2200" b="1" dirty="0" smtClean="0"/>
              <a:t>активизировать </a:t>
            </a:r>
            <a:r>
              <a:rPr lang="ru-RU" sz="2200" b="1" dirty="0" smtClean="0"/>
              <a:t>работу по повышению уровня представлений детей о неживой природе через взаимодействие с семьёй</a:t>
            </a:r>
            <a:r>
              <a:rPr lang="ru-RU" sz="2200" b="1" dirty="0" smtClean="0"/>
              <a:t>.</a:t>
            </a:r>
            <a:endParaRPr lang="ru-RU" sz="2400" b="1" dirty="0" smtClean="0"/>
          </a:p>
          <a:p>
            <a:pPr eaLnBrk="1" hangingPunct="1">
              <a:lnSpc>
                <a:spcPct val="80000"/>
              </a:lnSpc>
            </a:pPr>
            <a:endParaRPr lang="ru-RU" sz="24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0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533400"/>
            <a:ext cx="2895600" cy="21717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IMG_00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886200"/>
            <a:ext cx="2971800" cy="222885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IMG_00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0" y="533400"/>
            <a:ext cx="2946400" cy="22098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G_009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81600" y="3810000"/>
            <a:ext cx="3149600" cy="23622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IMG_008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19400" y="2133600"/>
            <a:ext cx="2844800" cy="21336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1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3352800"/>
            <a:ext cx="4038600" cy="302895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IMG_01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533400"/>
            <a:ext cx="3657600" cy="274320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G_01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457200"/>
            <a:ext cx="3556000" cy="266700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Проблемно – поисковая деятельность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sz="4000" dirty="0" smtClean="0"/>
              <a:t>Анализ</a:t>
            </a:r>
          </a:p>
          <a:p>
            <a:pPr>
              <a:buFont typeface="Wingdings" pitchFamily="2" charset="2"/>
              <a:buChar char="ü"/>
            </a:pPr>
            <a:r>
              <a:rPr lang="ru-RU" sz="4000" dirty="0" smtClean="0"/>
              <a:t>Синтез  </a:t>
            </a:r>
          </a:p>
          <a:p>
            <a:pPr>
              <a:buFont typeface="Wingdings" pitchFamily="2" charset="2"/>
              <a:buChar char="ü"/>
            </a:pPr>
            <a:r>
              <a:rPr lang="ru-RU" sz="4000" dirty="0" smtClean="0"/>
              <a:t>Классификация </a:t>
            </a:r>
            <a:endParaRPr lang="ru-RU" sz="4000" b="1" dirty="0" smtClean="0"/>
          </a:p>
          <a:p>
            <a:pPr>
              <a:buFont typeface="Wingdings" pitchFamily="2" charset="2"/>
              <a:buChar char="ü"/>
            </a:pPr>
            <a:r>
              <a:rPr lang="ru-RU" sz="4000" dirty="0" smtClean="0"/>
              <a:t>Обобщение    </a:t>
            </a:r>
          </a:p>
        </p:txBody>
      </p:sp>
      <p:pic>
        <p:nvPicPr>
          <p:cNvPr id="4" name="Picture 9" descr="MPj04394820000[1]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0" y="3276600"/>
            <a:ext cx="2551113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2" descr="IMG_005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81000"/>
            <a:ext cx="3454400" cy="25908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3" name="Рисунок 3" descr="IMG_004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429000"/>
            <a:ext cx="3556000" cy="26670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4" name="Рисунок 4" descr="IMG_001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276600"/>
            <a:ext cx="3733800" cy="280035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002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53000" y="381000"/>
            <a:ext cx="3520440" cy="2346293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Рисунок" ma:contentTypeID="0x01010200A5E91BCB3109C74BAA74E46C9A31968D" ma:contentTypeVersion="48" ma:contentTypeDescription="Отправка изображения или фотографии." ma:contentTypeScope="" ma:versionID="17170e73d2d01d95e5e7a60231a549f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134a64156b3d248bcc9cbaa2c31003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ImageWidth" minOccurs="0"/>
                <xsd:element ref="ns1:ImageHeight" minOccurs="0"/>
                <xsd:element ref="ns1:ImageCreateDate" minOccurs="0"/>
                <xsd:element ref="ns1:Description" minOccurs="0"/>
                <xsd:element ref="ns1:PreviewExists" minOccurs="0"/>
                <xsd:element ref="ns1:AlternateThumbnailUrl" minOccurs="0"/>
                <xsd:element ref="ns1:ThumbnailExis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mageWidth" ma:index="11" nillable="true" ma:displayName="Ширина рисунка" ma:internalName="ImageWidth" ma:readOnly="true">
      <xsd:simpleType>
        <xsd:restriction base="dms:Unknown"/>
      </xsd:simpleType>
    </xsd:element>
    <xsd:element name="ImageHeight" ma:index="12" nillable="true" ma:displayName="Высота рисунка" ma:internalName="ImageHeight" ma:readOnly="true">
      <xsd:simpleType>
        <xsd:restriction base="dms:Unknown"/>
      </xsd:simpleType>
    </xsd:element>
    <xsd:element name="ImageCreateDate" ma:index="13" nillable="true" ma:displayName="Дата создания рисунка" ma:format="DateTime" ma:hidden="true" ma:internalName="ImageCreateDate">
      <xsd:simpleType>
        <xsd:restriction base="dms:DateTime"/>
      </xsd:simpleType>
    </xsd:element>
    <xsd:element name="Description" ma:index="14" nillable="true" ma:displayName="Описание" ma:description="Используется в качестве замещающего текста для рисунка." ma:hidden="true" ma:internalName="Description">
      <xsd:simpleType>
        <xsd:restriction base="dms:Note">
          <xsd:maxLength value="255"/>
        </xsd:restriction>
      </xsd:simpleType>
    </xsd:element>
    <xsd:element name="PreviewExists" ma:index="23" nillable="true" ma:displayName="Изображение для просмотра существует" ma:default="FALSE" ma:hidden="true" ma:internalName="PreviewExists" ma:readOnly="true">
      <xsd:simpleType>
        <xsd:restriction base="dms:Boolean"/>
      </xsd:simpleType>
    </xsd:element>
    <xsd:element name="AlternateThumbnailUrl" ma:index="24" nillable="true" ma:displayName="URL-адрес изображения для просмотра" ma:format="Image" ma:hidden="true" ma:internalName="AlternateThumbnail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ThumbnailExists" ma:index="25" nillable="true" ma:displayName="Эскиз существует" ma:default="FALSE" ma:hidden="true" ma:internalName="ThumbnailExists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8" ma:displayName="Название"/>
        <xsd:element ref="dc:subject" minOccurs="0" maxOccurs="1"/>
        <xsd:element ref="dc:description" minOccurs="0" maxOccurs="1"/>
        <xsd:element name="keywords" minOccurs="0" maxOccurs="1" type="xsd:string" ma:index="20" ma:displayName="Ключевые слова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LongProperties xmlns="http://schemas.microsoft.com/office/2006/metadata/longProperties"/>
</file>

<file path=customXml/item4.xml><?xml version="1.0" encoding="utf-8"?>
<p:properties xmlns:p="http://schemas.microsoft.com/office/2006/metadata/properties" xmlns:xsi="http://www.w3.org/2001/XMLSchema-instance">
  <documentManagement>
    <AlternateThumbnailUrl xmlns="http://schemas.microsoft.com/sharepoint/v3">
      <Url xmlns="http://schemas.microsoft.com/sharepoint/v3" xsi:nil="true"/>
      <Description xmlns="http://schemas.microsoft.com/sharepoint/v3" xsi:nil="true"/>
    </AlternateThumbnailUrl>
    <ImageCreateDate xmlns="http://schemas.microsoft.com/sharepoint/v3" xsi:nil="true"/>
    <Description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B11E9CE-551A-4952-B796-4560754FEE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7FA01B7-D001-4317-A262-7503D51650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A20313-E584-4CD3-A5D4-7D8F5A21AC75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50C55D5D-CC35-48D0-B001-2A2DC76B0854}">
  <ds:schemaRefs>
    <ds:schemaRef ds:uri="http://schemas.microsoft.com/office/2006/metadata/propertie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1007</TotalTime>
  <Words>296</Words>
  <Application>Microsoft Office PowerPoint</Application>
  <PresentationFormat>Экран (4:3)</PresentationFormat>
  <Paragraphs>60</Paragraphs>
  <Slides>18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Пастель</vt:lpstr>
      <vt:lpstr>Фотография Photo Editor</vt:lpstr>
      <vt:lpstr>Слайд 1</vt:lpstr>
      <vt:lpstr>Слайд 2</vt:lpstr>
      <vt:lpstr>Слайд 3</vt:lpstr>
      <vt:lpstr>Цель:</vt:lpstr>
      <vt:lpstr>Задачи:</vt:lpstr>
      <vt:lpstr>Слайд 6</vt:lpstr>
      <vt:lpstr>Слайд 7</vt:lpstr>
      <vt:lpstr>Проблемно – поисковая деятельность</vt:lpstr>
      <vt:lpstr>Слайд 9</vt:lpstr>
      <vt:lpstr>Слайд 10</vt:lpstr>
      <vt:lpstr>Слайд 11</vt:lpstr>
      <vt:lpstr>Слайд 12</vt:lpstr>
      <vt:lpstr>Слайд 13</vt:lpstr>
      <vt:lpstr>Методы и приемы</vt:lpstr>
      <vt:lpstr>Формы работы с родителями:</vt:lpstr>
      <vt:lpstr>Слайд 16</vt:lpstr>
      <vt:lpstr>Результативность </vt:lpstr>
      <vt:lpstr>          “Пустая голова не рассуждает: чем больше опыта, тем больше способна она рассуждать”    П.П.Блонский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Таня</dc:creator>
  <cp:lastModifiedBy>RePack by SPecialiST</cp:lastModifiedBy>
  <cp:revision>131</cp:revision>
  <cp:lastPrinted>1601-01-01T00:00:00Z</cp:lastPrinted>
  <dcterms:created xsi:type="dcterms:W3CDTF">1601-01-01T00:00:00Z</dcterms:created>
  <dcterms:modified xsi:type="dcterms:W3CDTF">2016-04-05T08:34:46Z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ContentType">
    <vt:lpwstr>Рисунок</vt:lpwstr>
  </property>
</Properties>
</file>